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  <p:sldMasterId id="2147483741" r:id="rId2"/>
  </p:sldMasterIdLst>
  <p:notesMasterIdLst>
    <p:notesMasterId r:id="rId20"/>
  </p:notesMasterIdLst>
  <p:sldIdLst>
    <p:sldId id="286" r:id="rId3"/>
    <p:sldId id="305" r:id="rId4"/>
    <p:sldId id="312" r:id="rId5"/>
    <p:sldId id="314" r:id="rId6"/>
    <p:sldId id="315" r:id="rId7"/>
    <p:sldId id="316" r:id="rId8"/>
    <p:sldId id="309" r:id="rId9"/>
    <p:sldId id="298" r:id="rId10"/>
    <p:sldId id="310" r:id="rId11"/>
    <p:sldId id="303" r:id="rId12"/>
    <p:sldId id="311" r:id="rId13"/>
    <p:sldId id="307" r:id="rId14"/>
    <p:sldId id="299" r:id="rId15"/>
    <p:sldId id="304" r:id="rId16"/>
    <p:sldId id="317" r:id="rId17"/>
    <p:sldId id="308" r:id="rId18"/>
    <p:sldId id="306" r:id="rId19"/>
  </p:sldIdLst>
  <p:sldSz cx="10080625" cy="75565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94660"/>
  </p:normalViewPr>
  <p:slideViewPr>
    <p:cSldViewPr>
      <p:cViewPr varScale="1">
        <p:scale>
          <a:sx n="73" d="100"/>
          <a:sy n="73" d="100"/>
        </p:scale>
        <p:origin x="1464" y="72"/>
      </p:cViewPr>
      <p:guideLst>
        <p:guide orient="horz" pos="2380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7F94C-950B-4671-A2F8-9702D5AAC26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AACC4-FC68-4797-9585-436F686E0BD2}">
      <dgm:prSet phldrT="[Текст]"/>
      <dgm:spPr/>
      <dgm:t>
        <a:bodyPr/>
        <a:lstStyle/>
        <a:p>
          <a:r>
            <a:rPr lang="ru-RU" dirty="0"/>
            <a:t>Олимпиады</a:t>
          </a:r>
        </a:p>
      </dgm:t>
    </dgm:pt>
    <dgm:pt modelId="{7998725D-28D6-45BE-9C53-053DF15B9649}" type="parTrans" cxnId="{202C0330-E3A2-48B9-A503-A70600F9A965}">
      <dgm:prSet/>
      <dgm:spPr/>
      <dgm:t>
        <a:bodyPr/>
        <a:lstStyle/>
        <a:p>
          <a:endParaRPr lang="ru-RU"/>
        </a:p>
      </dgm:t>
    </dgm:pt>
    <dgm:pt modelId="{04A93AA0-94F6-4F4F-8406-0EC023E9F1A2}" type="sibTrans" cxnId="{202C0330-E3A2-48B9-A503-A70600F9A965}">
      <dgm:prSet/>
      <dgm:spPr/>
      <dgm:t>
        <a:bodyPr/>
        <a:lstStyle/>
        <a:p>
          <a:endParaRPr lang="ru-RU"/>
        </a:p>
      </dgm:t>
    </dgm:pt>
    <dgm:pt modelId="{CF05AABD-7B69-4F1C-9A1E-318D4AAA322F}">
      <dgm:prSet phldrT="[Текст]"/>
      <dgm:spPr/>
      <dgm:t>
        <a:bodyPr/>
        <a:lstStyle/>
        <a:p>
          <a:r>
            <a:rPr lang="ru-RU" dirty="0"/>
            <a:t>Всероссийская олимпиада НТО. Профиль «</a:t>
          </a:r>
          <a:r>
            <a:rPr lang="ru-RU" dirty="0" err="1"/>
            <a:t>Геопространственные</a:t>
          </a:r>
          <a:r>
            <a:rPr lang="ru-RU" dirty="0"/>
            <a:t> цифровые двойники»</a:t>
          </a:r>
        </a:p>
      </dgm:t>
    </dgm:pt>
    <dgm:pt modelId="{58242FDC-E2F9-437D-A5EE-56D2B9C9EB4D}" type="parTrans" cxnId="{3E9894D2-79AB-488E-A5BB-8517BA34F8BE}">
      <dgm:prSet/>
      <dgm:spPr/>
      <dgm:t>
        <a:bodyPr/>
        <a:lstStyle/>
        <a:p>
          <a:endParaRPr lang="ru-RU"/>
        </a:p>
      </dgm:t>
    </dgm:pt>
    <dgm:pt modelId="{1867E318-735D-4E94-B604-BAC0CCA7259F}" type="sibTrans" cxnId="{3E9894D2-79AB-488E-A5BB-8517BA34F8BE}">
      <dgm:prSet/>
      <dgm:spPr/>
      <dgm:t>
        <a:bodyPr/>
        <a:lstStyle/>
        <a:p>
          <a:endParaRPr lang="ru-RU"/>
        </a:p>
      </dgm:t>
    </dgm:pt>
    <dgm:pt modelId="{D41F3B8B-F091-4E73-8023-F14ADF440CDB}">
      <dgm:prSet phldrT="[Текст]"/>
      <dgm:spPr/>
      <dgm:t>
        <a:bodyPr/>
        <a:lstStyle/>
        <a:p>
          <a:r>
            <a:rPr lang="ru-RU" dirty="0" err="1"/>
            <a:t>Метеоклубы</a:t>
          </a:r>
          <a:endParaRPr lang="ru-RU" dirty="0"/>
        </a:p>
      </dgm:t>
    </dgm:pt>
    <dgm:pt modelId="{186677F8-2B4F-44A2-A896-FE031D7CB7A2}" type="parTrans" cxnId="{C0B01838-B495-4941-9CF7-5B6B91A522AB}">
      <dgm:prSet/>
      <dgm:spPr/>
      <dgm:t>
        <a:bodyPr/>
        <a:lstStyle/>
        <a:p>
          <a:endParaRPr lang="ru-RU"/>
        </a:p>
      </dgm:t>
    </dgm:pt>
    <dgm:pt modelId="{0A74D0E0-435F-43E8-9F53-C67674B18FA9}" type="sibTrans" cxnId="{C0B01838-B495-4941-9CF7-5B6B91A522AB}">
      <dgm:prSet/>
      <dgm:spPr/>
      <dgm:t>
        <a:bodyPr/>
        <a:lstStyle/>
        <a:p>
          <a:endParaRPr lang="ru-RU"/>
        </a:p>
      </dgm:t>
    </dgm:pt>
    <dgm:pt modelId="{51156329-AF86-4ADC-B193-B4376F7E1460}">
      <dgm:prSet phldrT="[Текст]"/>
      <dgm:spPr/>
      <dgm:t>
        <a:bodyPr/>
        <a:lstStyle/>
        <a:p>
          <a:r>
            <a:rPr lang="ru-RU" dirty="0" err="1"/>
            <a:t>Метеоклуб</a:t>
          </a:r>
          <a:r>
            <a:rPr lang="ru-RU" dirty="0"/>
            <a:t> при ГБПОУ МО «МГМТ»</a:t>
          </a:r>
        </a:p>
      </dgm:t>
    </dgm:pt>
    <dgm:pt modelId="{3C3B5D6A-3479-496F-ADB7-551833925B69}" type="parTrans" cxnId="{7C4677F8-3EB2-4A38-9B0C-03618EFA510C}">
      <dgm:prSet/>
      <dgm:spPr/>
      <dgm:t>
        <a:bodyPr/>
        <a:lstStyle/>
        <a:p>
          <a:endParaRPr lang="ru-RU"/>
        </a:p>
      </dgm:t>
    </dgm:pt>
    <dgm:pt modelId="{C56CD7FA-A3B7-476B-A7F4-AA3CCF580C22}" type="sibTrans" cxnId="{7C4677F8-3EB2-4A38-9B0C-03618EFA510C}">
      <dgm:prSet/>
      <dgm:spPr/>
      <dgm:t>
        <a:bodyPr/>
        <a:lstStyle/>
        <a:p>
          <a:endParaRPr lang="ru-RU"/>
        </a:p>
      </dgm:t>
    </dgm:pt>
    <dgm:pt modelId="{BF15970E-4F9C-46B2-BC0D-FB9206351748}">
      <dgm:prSet phldrT="[Текст]"/>
      <dgm:spPr/>
      <dgm:t>
        <a:bodyPr/>
        <a:lstStyle/>
        <a:p>
          <a:r>
            <a:rPr lang="ru-RU" dirty="0" err="1"/>
            <a:t>Метеокружок</a:t>
          </a:r>
          <a:r>
            <a:rPr lang="ru-RU" dirty="0"/>
            <a:t> при  ГБУДО Дворец творчества Пушкинского района</a:t>
          </a:r>
        </a:p>
      </dgm:t>
    </dgm:pt>
    <dgm:pt modelId="{F2C803E1-B186-48B9-BD95-F20BAF5C5213}" type="parTrans" cxnId="{A1DF90BB-208B-4CF6-AC8B-BEB17DE037EE}">
      <dgm:prSet/>
      <dgm:spPr/>
      <dgm:t>
        <a:bodyPr/>
        <a:lstStyle/>
        <a:p>
          <a:endParaRPr lang="ru-RU"/>
        </a:p>
      </dgm:t>
    </dgm:pt>
    <dgm:pt modelId="{6C2ADAB7-522D-42AE-8356-83B3C4855549}" type="sibTrans" cxnId="{A1DF90BB-208B-4CF6-AC8B-BEB17DE037EE}">
      <dgm:prSet/>
      <dgm:spPr/>
      <dgm:t>
        <a:bodyPr/>
        <a:lstStyle/>
        <a:p>
          <a:endParaRPr lang="ru-RU"/>
        </a:p>
      </dgm:t>
    </dgm:pt>
    <dgm:pt modelId="{046595E1-76E2-48B7-A1A5-A2630AB32929}">
      <dgm:prSet phldrT="[Текст]"/>
      <dgm:spPr/>
      <dgm:t>
        <a:bodyPr/>
        <a:lstStyle/>
        <a:p>
          <a:r>
            <a:rPr lang="ru-RU" dirty="0"/>
            <a:t>Методическое сопровождение</a:t>
          </a:r>
        </a:p>
      </dgm:t>
    </dgm:pt>
    <dgm:pt modelId="{345711C8-BAFD-4AA4-832E-DD6E3F1BC31C}" type="parTrans" cxnId="{509D9A46-20CF-4F39-8B65-FD667742D49A}">
      <dgm:prSet/>
      <dgm:spPr/>
      <dgm:t>
        <a:bodyPr/>
        <a:lstStyle/>
        <a:p>
          <a:endParaRPr lang="ru-RU"/>
        </a:p>
      </dgm:t>
    </dgm:pt>
    <dgm:pt modelId="{0E3B5250-EE5F-4618-A872-14F0DB9887E2}" type="sibTrans" cxnId="{509D9A46-20CF-4F39-8B65-FD667742D49A}">
      <dgm:prSet/>
      <dgm:spPr/>
      <dgm:t>
        <a:bodyPr/>
        <a:lstStyle/>
        <a:p>
          <a:endParaRPr lang="ru-RU"/>
        </a:p>
      </dgm:t>
    </dgm:pt>
    <dgm:pt modelId="{DEC0FCCD-4F1F-4FAD-B185-745817985540}">
      <dgm:prSet phldrT="[Текст]"/>
      <dgm:spPr/>
      <dgm:t>
        <a:bodyPr/>
        <a:lstStyle/>
        <a:p>
          <a:r>
            <a:rPr lang="ru-RU" dirty="0"/>
            <a:t>Методические указания «Школьная метеостанция»</a:t>
          </a:r>
        </a:p>
      </dgm:t>
    </dgm:pt>
    <dgm:pt modelId="{80001040-900A-45E9-9A81-7772E5C7C1CF}" type="parTrans" cxnId="{1BB672C5-C96E-4E92-A6C9-30447E766427}">
      <dgm:prSet/>
      <dgm:spPr/>
      <dgm:t>
        <a:bodyPr/>
        <a:lstStyle/>
        <a:p>
          <a:endParaRPr lang="ru-RU"/>
        </a:p>
      </dgm:t>
    </dgm:pt>
    <dgm:pt modelId="{C50C8E73-7287-4C29-85C0-6A67DABDB824}" type="sibTrans" cxnId="{1BB672C5-C96E-4E92-A6C9-30447E766427}">
      <dgm:prSet/>
      <dgm:spPr/>
      <dgm:t>
        <a:bodyPr/>
        <a:lstStyle/>
        <a:p>
          <a:endParaRPr lang="ru-RU"/>
        </a:p>
      </dgm:t>
    </dgm:pt>
    <dgm:pt modelId="{247497EF-F83C-4F50-AD3E-48C00B89C680}">
      <dgm:prSet phldrT="[Текст]"/>
      <dgm:spPr/>
      <dgm:t>
        <a:bodyPr/>
        <a:lstStyle/>
        <a:p>
          <a:r>
            <a:rPr lang="ru-RU" dirty="0"/>
            <a:t>Межрегиональная. По географии «Земля-наш общий дом!»</a:t>
          </a:r>
        </a:p>
      </dgm:t>
    </dgm:pt>
    <dgm:pt modelId="{BCBFCF60-25F0-48A4-B074-7074A4456C6B}" type="parTrans" cxnId="{3DACBB25-0D56-4E7C-8B85-A68F88934F05}">
      <dgm:prSet/>
      <dgm:spPr/>
      <dgm:t>
        <a:bodyPr/>
        <a:lstStyle/>
        <a:p>
          <a:endParaRPr lang="ru-RU"/>
        </a:p>
      </dgm:t>
    </dgm:pt>
    <dgm:pt modelId="{910B3BA2-60AC-4CBE-A024-A68B0A8B7E48}" type="sibTrans" cxnId="{3DACBB25-0D56-4E7C-8B85-A68F88934F05}">
      <dgm:prSet/>
      <dgm:spPr/>
      <dgm:t>
        <a:bodyPr/>
        <a:lstStyle/>
        <a:p>
          <a:endParaRPr lang="ru-RU"/>
        </a:p>
      </dgm:t>
    </dgm:pt>
    <dgm:pt modelId="{AB21E999-F3A6-492D-AB04-A450B003FA5B}">
      <dgm:prSet phldrT="[Текст]"/>
      <dgm:spPr/>
      <dgm:t>
        <a:bodyPr/>
        <a:lstStyle/>
        <a:p>
          <a:r>
            <a:rPr lang="ru-RU" dirty="0"/>
            <a:t>Региональная предметная студенческая олимпиада по экологии</a:t>
          </a:r>
        </a:p>
      </dgm:t>
    </dgm:pt>
    <dgm:pt modelId="{3DE80D8E-E9B9-4A6F-9814-6E4E68F023E8}" type="parTrans" cxnId="{59A5B6BE-29E6-43D2-939D-BAEF8421C67C}">
      <dgm:prSet/>
      <dgm:spPr/>
      <dgm:t>
        <a:bodyPr/>
        <a:lstStyle/>
        <a:p>
          <a:endParaRPr lang="ru-RU"/>
        </a:p>
      </dgm:t>
    </dgm:pt>
    <dgm:pt modelId="{93FC8570-E4D6-4CD0-B4DD-8D42DF414674}" type="sibTrans" cxnId="{59A5B6BE-29E6-43D2-939D-BAEF8421C67C}">
      <dgm:prSet/>
      <dgm:spPr/>
      <dgm:t>
        <a:bodyPr/>
        <a:lstStyle/>
        <a:p>
          <a:endParaRPr lang="ru-RU"/>
        </a:p>
      </dgm:t>
    </dgm:pt>
    <dgm:pt modelId="{99E6BBFF-E9B6-4BEA-AF50-3B0FE83F772F}">
      <dgm:prSet phldrT="[Текст]"/>
      <dgm:spPr/>
      <dgm:t>
        <a:bodyPr/>
        <a:lstStyle/>
        <a:p>
          <a:r>
            <a:rPr lang="ru-RU" dirty="0" err="1"/>
            <a:t>Метеоклуб</a:t>
          </a:r>
          <a:r>
            <a:rPr lang="ru-RU" dirty="0"/>
            <a:t> РГГМУ</a:t>
          </a:r>
        </a:p>
      </dgm:t>
    </dgm:pt>
    <dgm:pt modelId="{23D78E2F-A643-481E-9DA0-354814C7D5E1}" type="parTrans" cxnId="{54092182-4F01-49ED-9F05-AE5A5A634A57}">
      <dgm:prSet/>
      <dgm:spPr/>
      <dgm:t>
        <a:bodyPr/>
        <a:lstStyle/>
        <a:p>
          <a:endParaRPr lang="ru-RU"/>
        </a:p>
      </dgm:t>
    </dgm:pt>
    <dgm:pt modelId="{722CB31F-3108-4074-BD6D-80B557DAAB37}" type="sibTrans" cxnId="{54092182-4F01-49ED-9F05-AE5A5A634A57}">
      <dgm:prSet/>
      <dgm:spPr/>
      <dgm:t>
        <a:bodyPr/>
        <a:lstStyle/>
        <a:p>
          <a:endParaRPr lang="ru-RU"/>
        </a:p>
      </dgm:t>
    </dgm:pt>
    <dgm:pt modelId="{04FEF5B8-E97B-4CA9-A9B8-298EF07DA0E3}">
      <dgm:prSet phldrT="[Текст]"/>
      <dgm:spPr/>
      <dgm:t>
        <a:bodyPr/>
        <a:lstStyle/>
        <a:p>
          <a:r>
            <a:rPr lang="ru-RU" dirty="0" err="1"/>
            <a:t>Метеокружки</a:t>
          </a:r>
          <a:r>
            <a:rPr lang="ru-RU" dirty="0"/>
            <a:t> при Московских школах</a:t>
          </a:r>
        </a:p>
      </dgm:t>
    </dgm:pt>
    <dgm:pt modelId="{82E04EBB-DF9E-4353-AF8F-5A7C2305B15D}" type="parTrans" cxnId="{8B403F91-BF07-4F9A-8023-0A2B8D39158F}">
      <dgm:prSet/>
      <dgm:spPr/>
      <dgm:t>
        <a:bodyPr/>
        <a:lstStyle/>
        <a:p>
          <a:endParaRPr lang="ru-RU"/>
        </a:p>
      </dgm:t>
    </dgm:pt>
    <dgm:pt modelId="{5C8976E0-E2FD-4690-827C-04CA7E77BE22}" type="sibTrans" cxnId="{8B403F91-BF07-4F9A-8023-0A2B8D39158F}">
      <dgm:prSet/>
      <dgm:spPr/>
      <dgm:t>
        <a:bodyPr/>
        <a:lstStyle/>
        <a:p>
          <a:endParaRPr lang="ru-RU"/>
        </a:p>
      </dgm:t>
    </dgm:pt>
    <dgm:pt modelId="{21A457F3-7D56-472A-BB77-C4F5D70DEBB3}" type="pres">
      <dgm:prSet presAssocID="{01B7F94C-950B-4671-A2F8-9702D5AAC2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8BBE43-B931-45D2-98E6-D37C26BA8BAE}" type="pres">
      <dgm:prSet presAssocID="{492AACC4-FC68-4797-9585-436F686E0BD2}" presName="composite" presStyleCnt="0"/>
      <dgm:spPr/>
    </dgm:pt>
    <dgm:pt modelId="{D39C1C43-39C6-42BC-A7AD-F5E11320D80E}" type="pres">
      <dgm:prSet presAssocID="{492AACC4-FC68-4797-9585-436F686E0BD2}" presName="parentText" presStyleLbl="alignNode1" presStyleIdx="0" presStyleCnt="3" custLinFactX="-1568" custLinFactNeighborX="-100000" custLinFactNeighborY="-73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DC23E-65EF-4745-BD90-5ADEFD39535B}" type="pres">
      <dgm:prSet presAssocID="{492AACC4-FC68-4797-9585-436F686E0BD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1B1E6-3B68-40C5-ADEE-1C1A2482EED4}" type="pres">
      <dgm:prSet presAssocID="{04A93AA0-94F6-4F4F-8406-0EC023E9F1A2}" presName="sp" presStyleCnt="0"/>
      <dgm:spPr/>
    </dgm:pt>
    <dgm:pt modelId="{75B0E15B-2759-4F30-8F71-4E9BE9EE4F90}" type="pres">
      <dgm:prSet presAssocID="{D41F3B8B-F091-4E73-8023-F14ADF440CDB}" presName="composite" presStyleCnt="0"/>
      <dgm:spPr/>
    </dgm:pt>
    <dgm:pt modelId="{2A0277E5-975F-464B-895D-9A3A0FB490C6}" type="pres">
      <dgm:prSet presAssocID="{D41F3B8B-F091-4E73-8023-F14ADF440CD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940F5-C5B8-4657-AC91-1535A4B0256F}" type="pres">
      <dgm:prSet presAssocID="{D41F3B8B-F091-4E73-8023-F14ADF440CD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95764-EC04-41A6-8513-BDF0959597C6}" type="pres">
      <dgm:prSet presAssocID="{0A74D0E0-435F-43E8-9F53-C67674B18FA9}" presName="sp" presStyleCnt="0"/>
      <dgm:spPr/>
    </dgm:pt>
    <dgm:pt modelId="{5AB5427D-6419-4B7E-92F3-E0F7ADA50577}" type="pres">
      <dgm:prSet presAssocID="{046595E1-76E2-48B7-A1A5-A2630AB32929}" presName="composite" presStyleCnt="0"/>
      <dgm:spPr/>
    </dgm:pt>
    <dgm:pt modelId="{D27E34CF-A897-49ED-9BC8-3611283CBC6B}" type="pres">
      <dgm:prSet presAssocID="{046595E1-76E2-48B7-A1A5-A2630AB3292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140F1-7B3A-429F-98CF-B653BB052688}" type="pres">
      <dgm:prSet presAssocID="{046595E1-76E2-48B7-A1A5-A2630AB3292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FF1FD5-89B4-4A50-8551-BC2B170C3956}" type="presOf" srcId="{BF15970E-4F9C-46B2-BC0D-FB9206351748}" destId="{033940F5-C5B8-4657-AC91-1535A4B0256F}" srcOrd="0" destOrd="2" presId="urn:microsoft.com/office/officeart/2005/8/layout/chevron2"/>
    <dgm:cxn modelId="{202C0330-E3A2-48B9-A503-A70600F9A965}" srcId="{01B7F94C-950B-4671-A2F8-9702D5AAC266}" destId="{492AACC4-FC68-4797-9585-436F686E0BD2}" srcOrd="0" destOrd="0" parTransId="{7998725D-28D6-45BE-9C53-053DF15B9649}" sibTransId="{04A93AA0-94F6-4F4F-8406-0EC023E9F1A2}"/>
    <dgm:cxn modelId="{A0059AF0-ABD7-47E6-95E9-64DD6A598F01}" type="presOf" srcId="{247497EF-F83C-4F50-AD3E-48C00B89C680}" destId="{6E4DC23E-65EF-4745-BD90-5ADEFD39535B}" srcOrd="0" destOrd="1" presId="urn:microsoft.com/office/officeart/2005/8/layout/chevron2"/>
    <dgm:cxn modelId="{509D9A46-20CF-4F39-8B65-FD667742D49A}" srcId="{01B7F94C-950B-4671-A2F8-9702D5AAC266}" destId="{046595E1-76E2-48B7-A1A5-A2630AB32929}" srcOrd="2" destOrd="0" parTransId="{345711C8-BAFD-4AA4-832E-DD6E3F1BC31C}" sibTransId="{0E3B5250-EE5F-4618-A872-14F0DB9887E2}"/>
    <dgm:cxn modelId="{1BB672C5-C96E-4E92-A6C9-30447E766427}" srcId="{046595E1-76E2-48B7-A1A5-A2630AB32929}" destId="{DEC0FCCD-4F1F-4FAD-B185-745817985540}" srcOrd="0" destOrd="0" parTransId="{80001040-900A-45E9-9A81-7772E5C7C1CF}" sibTransId="{C50C8E73-7287-4C29-85C0-6A67DABDB824}"/>
    <dgm:cxn modelId="{6C730DB7-3AC7-4262-AAB0-2CE3CC7052C0}" type="presOf" srcId="{AB21E999-F3A6-492D-AB04-A450B003FA5B}" destId="{6E4DC23E-65EF-4745-BD90-5ADEFD39535B}" srcOrd="0" destOrd="2" presId="urn:microsoft.com/office/officeart/2005/8/layout/chevron2"/>
    <dgm:cxn modelId="{AA9F15DE-7737-479D-9C75-E57208BBD9AD}" type="presOf" srcId="{DEC0FCCD-4F1F-4FAD-B185-745817985540}" destId="{1BE140F1-7B3A-429F-98CF-B653BB052688}" srcOrd="0" destOrd="0" presId="urn:microsoft.com/office/officeart/2005/8/layout/chevron2"/>
    <dgm:cxn modelId="{4E9F5D3F-0F00-4ED2-9A09-BABF36FBF68B}" type="presOf" srcId="{01B7F94C-950B-4671-A2F8-9702D5AAC266}" destId="{21A457F3-7D56-472A-BB77-C4F5D70DEBB3}" srcOrd="0" destOrd="0" presId="urn:microsoft.com/office/officeart/2005/8/layout/chevron2"/>
    <dgm:cxn modelId="{5935333E-7268-43FC-9F9F-9FC0A6246AD3}" type="presOf" srcId="{046595E1-76E2-48B7-A1A5-A2630AB32929}" destId="{D27E34CF-A897-49ED-9BC8-3611283CBC6B}" srcOrd="0" destOrd="0" presId="urn:microsoft.com/office/officeart/2005/8/layout/chevron2"/>
    <dgm:cxn modelId="{A1DF90BB-208B-4CF6-AC8B-BEB17DE037EE}" srcId="{D41F3B8B-F091-4E73-8023-F14ADF440CDB}" destId="{BF15970E-4F9C-46B2-BC0D-FB9206351748}" srcOrd="2" destOrd="0" parTransId="{F2C803E1-B186-48B9-BD95-F20BAF5C5213}" sibTransId="{6C2ADAB7-522D-42AE-8356-83B3C4855549}"/>
    <dgm:cxn modelId="{D879DA98-C7C3-4BA7-852F-B8683E7E150A}" type="presOf" srcId="{99E6BBFF-E9B6-4BEA-AF50-3B0FE83F772F}" destId="{033940F5-C5B8-4657-AC91-1535A4B0256F}" srcOrd="0" destOrd="0" presId="urn:microsoft.com/office/officeart/2005/8/layout/chevron2"/>
    <dgm:cxn modelId="{8B403F91-BF07-4F9A-8023-0A2B8D39158F}" srcId="{D41F3B8B-F091-4E73-8023-F14ADF440CDB}" destId="{04FEF5B8-E97B-4CA9-A9B8-298EF07DA0E3}" srcOrd="3" destOrd="0" parTransId="{82E04EBB-DF9E-4353-AF8F-5A7C2305B15D}" sibTransId="{5C8976E0-E2FD-4690-827C-04CA7E77BE22}"/>
    <dgm:cxn modelId="{08D39E4C-C3FA-42B4-8A1F-15BB5539A0FF}" type="presOf" srcId="{492AACC4-FC68-4797-9585-436F686E0BD2}" destId="{D39C1C43-39C6-42BC-A7AD-F5E11320D80E}" srcOrd="0" destOrd="0" presId="urn:microsoft.com/office/officeart/2005/8/layout/chevron2"/>
    <dgm:cxn modelId="{E188CADF-A3C2-47FD-8562-97E0A7C91536}" type="presOf" srcId="{D41F3B8B-F091-4E73-8023-F14ADF440CDB}" destId="{2A0277E5-975F-464B-895D-9A3A0FB490C6}" srcOrd="0" destOrd="0" presId="urn:microsoft.com/office/officeart/2005/8/layout/chevron2"/>
    <dgm:cxn modelId="{3E9894D2-79AB-488E-A5BB-8517BA34F8BE}" srcId="{492AACC4-FC68-4797-9585-436F686E0BD2}" destId="{CF05AABD-7B69-4F1C-9A1E-318D4AAA322F}" srcOrd="0" destOrd="0" parTransId="{58242FDC-E2F9-437D-A5EE-56D2B9C9EB4D}" sibTransId="{1867E318-735D-4E94-B604-BAC0CCA7259F}"/>
    <dgm:cxn modelId="{EC0B3EEA-A896-4FEF-B2EB-72FF5D2AAFBD}" type="presOf" srcId="{04FEF5B8-E97B-4CA9-A9B8-298EF07DA0E3}" destId="{033940F5-C5B8-4657-AC91-1535A4B0256F}" srcOrd="0" destOrd="3" presId="urn:microsoft.com/office/officeart/2005/8/layout/chevron2"/>
    <dgm:cxn modelId="{7C4677F8-3EB2-4A38-9B0C-03618EFA510C}" srcId="{D41F3B8B-F091-4E73-8023-F14ADF440CDB}" destId="{51156329-AF86-4ADC-B193-B4376F7E1460}" srcOrd="1" destOrd="0" parTransId="{3C3B5D6A-3479-496F-ADB7-551833925B69}" sibTransId="{C56CD7FA-A3B7-476B-A7F4-AA3CCF580C22}"/>
    <dgm:cxn modelId="{54092182-4F01-49ED-9F05-AE5A5A634A57}" srcId="{D41F3B8B-F091-4E73-8023-F14ADF440CDB}" destId="{99E6BBFF-E9B6-4BEA-AF50-3B0FE83F772F}" srcOrd="0" destOrd="0" parTransId="{23D78E2F-A643-481E-9DA0-354814C7D5E1}" sibTransId="{722CB31F-3108-4074-BD6D-80B557DAAB37}"/>
    <dgm:cxn modelId="{59A5B6BE-29E6-43D2-939D-BAEF8421C67C}" srcId="{492AACC4-FC68-4797-9585-436F686E0BD2}" destId="{AB21E999-F3A6-492D-AB04-A450B003FA5B}" srcOrd="2" destOrd="0" parTransId="{3DE80D8E-E9B9-4A6F-9814-6E4E68F023E8}" sibTransId="{93FC8570-E4D6-4CD0-B4DD-8D42DF414674}"/>
    <dgm:cxn modelId="{3DACBB25-0D56-4E7C-8B85-A68F88934F05}" srcId="{492AACC4-FC68-4797-9585-436F686E0BD2}" destId="{247497EF-F83C-4F50-AD3E-48C00B89C680}" srcOrd="1" destOrd="0" parTransId="{BCBFCF60-25F0-48A4-B074-7074A4456C6B}" sibTransId="{910B3BA2-60AC-4CBE-A024-A68B0A8B7E48}"/>
    <dgm:cxn modelId="{CA59FBA3-E9B1-4520-812A-682A98C4325D}" type="presOf" srcId="{CF05AABD-7B69-4F1C-9A1E-318D4AAA322F}" destId="{6E4DC23E-65EF-4745-BD90-5ADEFD39535B}" srcOrd="0" destOrd="0" presId="urn:microsoft.com/office/officeart/2005/8/layout/chevron2"/>
    <dgm:cxn modelId="{C0B01838-B495-4941-9CF7-5B6B91A522AB}" srcId="{01B7F94C-950B-4671-A2F8-9702D5AAC266}" destId="{D41F3B8B-F091-4E73-8023-F14ADF440CDB}" srcOrd="1" destOrd="0" parTransId="{186677F8-2B4F-44A2-A896-FE031D7CB7A2}" sibTransId="{0A74D0E0-435F-43E8-9F53-C67674B18FA9}"/>
    <dgm:cxn modelId="{5B2E3A8F-009C-471A-8A5A-066F32F9E4A3}" type="presOf" srcId="{51156329-AF86-4ADC-B193-B4376F7E1460}" destId="{033940F5-C5B8-4657-AC91-1535A4B0256F}" srcOrd="0" destOrd="1" presId="urn:microsoft.com/office/officeart/2005/8/layout/chevron2"/>
    <dgm:cxn modelId="{4C61783C-B23A-484F-88C4-1F5A1E0004B7}" type="presParOf" srcId="{21A457F3-7D56-472A-BB77-C4F5D70DEBB3}" destId="{728BBE43-B931-45D2-98E6-D37C26BA8BAE}" srcOrd="0" destOrd="0" presId="urn:microsoft.com/office/officeart/2005/8/layout/chevron2"/>
    <dgm:cxn modelId="{08F23810-0ED5-4796-BDB7-50E9730A7C24}" type="presParOf" srcId="{728BBE43-B931-45D2-98E6-D37C26BA8BAE}" destId="{D39C1C43-39C6-42BC-A7AD-F5E11320D80E}" srcOrd="0" destOrd="0" presId="urn:microsoft.com/office/officeart/2005/8/layout/chevron2"/>
    <dgm:cxn modelId="{0FFAC324-6968-47AD-A896-CEE943E016D2}" type="presParOf" srcId="{728BBE43-B931-45D2-98E6-D37C26BA8BAE}" destId="{6E4DC23E-65EF-4745-BD90-5ADEFD39535B}" srcOrd="1" destOrd="0" presId="urn:microsoft.com/office/officeart/2005/8/layout/chevron2"/>
    <dgm:cxn modelId="{69D8E9EB-4012-4774-AD2F-53E851B03A42}" type="presParOf" srcId="{21A457F3-7D56-472A-BB77-C4F5D70DEBB3}" destId="{07B1B1E6-3B68-40C5-ADEE-1C1A2482EED4}" srcOrd="1" destOrd="0" presId="urn:microsoft.com/office/officeart/2005/8/layout/chevron2"/>
    <dgm:cxn modelId="{369BFE0D-0360-45F1-9EB6-C64069CD119D}" type="presParOf" srcId="{21A457F3-7D56-472A-BB77-C4F5D70DEBB3}" destId="{75B0E15B-2759-4F30-8F71-4E9BE9EE4F90}" srcOrd="2" destOrd="0" presId="urn:microsoft.com/office/officeart/2005/8/layout/chevron2"/>
    <dgm:cxn modelId="{098B107F-5577-4DE8-95BD-6C83B24C4D77}" type="presParOf" srcId="{75B0E15B-2759-4F30-8F71-4E9BE9EE4F90}" destId="{2A0277E5-975F-464B-895D-9A3A0FB490C6}" srcOrd="0" destOrd="0" presId="urn:microsoft.com/office/officeart/2005/8/layout/chevron2"/>
    <dgm:cxn modelId="{230A8A49-8956-41A8-87F7-49C16245DFC7}" type="presParOf" srcId="{75B0E15B-2759-4F30-8F71-4E9BE9EE4F90}" destId="{033940F5-C5B8-4657-AC91-1535A4B0256F}" srcOrd="1" destOrd="0" presId="urn:microsoft.com/office/officeart/2005/8/layout/chevron2"/>
    <dgm:cxn modelId="{2239ABB0-5C73-4328-B6C9-5262540AA473}" type="presParOf" srcId="{21A457F3-7D56-472A-BB77-C4F5D70DEBB3}" destId="{BED95764-EC04-41A6-8513-BDF0959597C6}" srcOrd="3" destOrd="0" presId="urn:microsoft.com/office/officeart/2005/8/layout/chevron2"/>
    <dgm:cxn modelId="{3527060C-D455-42B0-9945-AE3DA6FDBB1E}" type="presParOf" srcId="{21A457F3-7D56-472A-BB77-C4F5D70DEBB3}" destId="{5AB5427D-6419-4B7E-92F3-E0F7ADA50577}" srcOrd="4" destOrd="0" presId="urn:microsoft.com/office/officeart/2005/8/layout/chevron2"/>
    <dgm:cxn modelId="{A17501DA-2A16-4AFF-BA99-3388F70EC6B0}" type="presParOf" srcId="{5AB5427D-6419-4B7E-92F3-E0F7ADA50577}" destId="{D27E34CF-A897-49ED-9BC8-3611283CBC6B}" srcOrd="0" destOrd="0" presId="urn:microsoft.com/office/officeart/2005/8/layout/chevron2"/>
    <dgm:cxn modelId="{19282A76-902B-4A85-BBB2-824087F94714}" type="presParOf" srcId="{5AB5427D-6419-4B7E-92F3-E0F7ADA50577}" destId="{1BE140F1-7B3A-429F-98CF-B653BB052688}" srcOrd="1" destOrd="0" presId="urn:microsoft.com/office/officeart/2005/8/layout/chevron2"/>
  </dgm:cxnLst>
  <dgm:bg>
    <a:solidFill>
      <a:schemeClr val="lt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C1C43-39C6-42BC-A7AD-F5E11320D80E}">
      <dsp:nvSpPr>
        <dsp:cNvPr id="0" name=""/>
        <dsp:cNvSpPr/>
      </dsp:nvSpPr>
      <dsp:spPr>
        <a:xfrm rot="5400000">
          <a:off x="-267472" y="267472"/>
          <a:ext cx="1783147" cy="12482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Олимпиады</a:t>
          </a:r>
        </a:p>
      </dsp:txBody>
      <dsp:txXfrm rot="-5400000">
        <a:off x="1" y="624102"/>
        <a:ext cx="1248203" cy="534944"/>
      </dsp:txXfrm>
    </dsp:sp>
    <dsp:sp modelId="{6E4DC23E-65EF-4745-BD90-5ADEFD39535B}">
      <dsp:nvSpPr>
        <dsp:cNvPr id="0" name=""/>
        <dsp:cNvSpPr/>
      </dsp:nvSpPr>
      <dsp:spPr>
        <a:xfrm rot="5400000">
          <a:off x="4113030" y="-2863024"/>
          <a:ext cx="1159045" cy="6888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Всероссийская олимпиада НТО. Профиль «</a:t>
          </a:r>
          <a:r>
            <a:rPr lang="ru-RU" sz="1600" kern="1200" dirty="0" err="1"/>
            <a:t>Геопространственные</a:t>
          </a:r>
          <a:r>
            <a:rPr lang="ru-RU" sz="1600" kern="1200" dirty="0"/>
            <a:t> цифровые двойники»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Межрегиональная. По географии «Земля-наш общий дом!»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Региональная предметная студенческая олимпиада по экологии</a:t>
          </a:r>
        </a:p>
      </dsp:txBody>
      <dsp:txXfrm rot="-5400000">
        <a:off x="1248203" y="58383"/>
        <a:ext cx="6832120" cy="1045885"/>
      </dsp:txXfrm>
    </dsp:sp>
    <dsp:sp modelId="{2A0277E5-975F-464B-895D-9A3A0FB490C6}">
      <dsp:nvSpPr>
        <dsp:cNvPr id="0" name=""/>
        <dsp:cNvSpPr/>
      </dsp:nvSpPr>
      <dsp:spPr>
        <a:xfrm rot="5400000">
          <a:off x="-267472" y="1860174"/>
          <a:ext cx="1783147" cy="12482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/>
            <a:t>Метеоклубы</a:t>
          </a:r>
          <a:endParaRPr lang="ru-RU" sz="1300" kern="1200" dirty="0"/>
        </a:p>
      </dsp:txBody>
      <dsp:txXfrm rot="-5400000">
        <a:off x="1" y="2216804"/>
        <a:ext cx="1248203" cy="534944"/>
      </dsp:txXfrm>
    </dsp:sp>
    <dsp:sp modelId="{033940F5-C5B8-4657-AC91-1535A4B0256F}">
      <dsp:nvSpPr>
        <dsp:cNvPr id="0" name=""/>
        <dsp:cNvSpPr/>
      </dsp:nvSpPr>
      <dsp:spPr>
        <a:xfrm rot="5400000">
          <a:off x="4113030" y="-1272125"/>
          <a:ext cx="1159045" cy="6888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/>
            <a:t>Метеоклуб</a:t>
          </a:r>
          <a:r>
            <a:rPr lang="ru-RU" sz="1600" kern="1200" dirty="0"/>
            <a:t> РГГМУ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/>
            <a:t>Метеоклуб</a:t>
          </a:r>
          <a:r>
            <a:rPr lang="ru-RU" sz="1600" kern="1200" dirty="0"/>
            <a:t> при ГБПОУ МО «МГМТ»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/>
            <a:t>Метеокружок</a:t>
          </a:r>
          <a:r>
            <a:rPr lang="ru-RU" sz="1600" kern="1200" dirty="0"/>
            <a:t> при  ГБУДО Дворец творчества Пушкинского района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/>
            <a:t>Метеокружки</a:t>
          </a:r>
          <a:r>
            <a:rPr lang="ru-RU" sz="1600" kern="1200" dirty="0"/>
            <a:t> при Московских школах</a:t>
          </a:r>
        </a:p>
      </dsp:txBody>
      <dsp:txXfrm rot="-5400000">
        <a:off x="1248203" y="1649282"/>
        <a:ext cx="6832120" cy="1045885"/>
      </dsp:txXfrm>
    </dsp:sp>
    <dsp:sp modelId="{D27E34CF-A897-49ED-9BC8-3611283CBC6B}">
      <dsp:nvSpPr>
        <dsp:cNvPr id="0" name=""/>
        <dsp:cNvSpPr/>
      </dsp:nvSpPr>
      <dsp:spPr>
        <a:xfrm rot="5400000">
          <a:off x="-267472" y="3451073"/>
          <a:ext cx="1783147" cy="12482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Методическое сопровождение</a:t>
          </a:r>
        </a:p>
      </dsp:txBody>
      <dsp:txXfrm rot="-5400000">
        <a:off x="1" y="3807703"/>
        <a:ext cx="1248203" cy="534944"/>
      </dsp:txXfrm>
    </dsp:sp>
    <dsp:sp modelId="{1BE140F1-7B3A-429F-98CF-B653BB052688}">
      <dsp:nvSpPr>
        <dsp:cNvPr id="0" name=""/>
        <dsp:cNvSpPr/>
      </dsp:nvSpPr>
      <dsp:spPr>
        <a:xfrm rot="5400000">
          <a:off x="4113030" y="318773"/>
          <a:ext cx="1159045" cy="6888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Методические указания «Школьная метеостанция»</a:t>
          </a:r>
        </a:p>
      </dsp:txBody>
      <dsp:txXfrm rot="-5400000">
        <a:off x="1248203" y="3240180"/>
        <a:ext cx="6832120" cy="1045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3588" cy="3429000"/>
          </a:xfrm>
          <a:custGeom>
            <a:avLst/>
            <a:gdLst>
              <a:gd name="T0" fmla="*/ 0 w 120000"/>
              <a:gd name="T1" fmla="*/ 0 h 120000"/>
              <a:gd name="T2" fmla="*/ 4573588 w 120000"/>
              <a:gd name="T3" fmla="*/ 0 h 120000"/>
              <a:gd name="T4" fmla="*/ 4573588 w 120000"/>
              <a:gd name="T5" fmla="*/ 3429000 h 120000"/>
              <a:gd name="T6" fmla="*/ 0 w 120000"/>
              <a:gd name="T7" fmla="*/ 3429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63" name="Shape 4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04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6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81350" tIns="81350" rIns="81350" bIns="81350" anchor="ctr"/>
          <a:lstStyle/>
          <a:p>
            <a:pPr marL="0" indent="0" eaLnBrk="1" hangingPunct="1">
              <a:buSzPts val="1100"/>
            </a:pPr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43010" name="Shape 164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12562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hape 37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81350" tIns="81350" rIns="81350" bIns="81350" anchor="ctr"/>
          <a:lstStyle/>
          <a:p>
            <a:pPr marL="0" indent="0" eaLnBrk="1" hangingPunct="1">
              <a:buSzPts val="1100"/>
            </a:pPr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34147" name="Shape 380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34985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hape 400"/>
          <p:cNvSpPr txBox="1">
            <a:spLocks noGrp="1"/>
          </p:cNvSpPr>
          <p:nvPr>
            <p:ph type="body" idx="1"/>
          </p:nvPr>
        </p:nvSpPr>
        <p:spPr/>
        <p:txBody>
          <a:bodyPr lIns="81350" tIns="81350" rIns="81350" bIns="81350" anchor="ctr"/>
          <a:lstStyle/>
          <a:p>
            <a:pPr marL="0" indent="0" eaLnBrk="1" hangingPunct="1">
              <a:buSzPts val="1100"/>
            </a:pPr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43363" name="Shape 401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314257 w 120000"/>
              <a:gd name="T3" fmla="*/ 0 h 120000"/>
              <a:gd name="T4" fmla="*/ 174314257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3067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hape 400"/>
          <p:cNvSpPr txBox="1">
            <a:spLocks noGrp="1"/>
          </p:cNvSpPr>
          <p:nvPr>
            <p:ph type="body" idx="1"/>
          </p:nvPr>
        </p:nvSpPr>
        <p:spPr/>
        <p:txBody>
          <a:bodyPr lIns="81350" tIns="81350" rIns="81350" bIns="81350" anchor="ctr"/>
          <a:lstStyle/>
          <a:p>
            <a:pPr marL="0" indent="0" eaLnBrk="1" hangingPunct="1">
              <a:buSzPts val="1100"/>
            </a:pPr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43363" name="Shape 401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314257 w 120000"/>
              <a:gd name="T3" fmla="*/ 0 h 120000"/>
              <a:gd name="T4" fmla="*/ 174314257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64281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hape 44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81350" tIns="81350" rIns="81350" bIns="81350" anchor="ctr"/>
          <a:lstStyle/>
          <a:p>
            <a:pPr marL="0" indent="0" eaLnBrk="1" hangingPunct="1">
              <a:buSzPts val="1100"/>
            </a:pPr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41315" name="Shape 442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45423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hape 44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81350" tIns="81350" rIns="81350" bIns="81350" anchor="ctr"/>
          <a:lstStyle/>
          <a:p>
            <a:pPr marL="0" indent="0" eaLnBrk="1" hangingPunct="1">
              <a:buSzPts val="1100"/>
            </a:pPr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41315" name="Shape 442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1869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hape 19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81350" tIns="81350" rIns="81350" bIns="81350" anchor="ctr"/>
          <a:lstStyle/>
          <a:p>
            <a:pPr marL="0" indent="0" eaLnBrk="1" hangingPunct="1">
              <a:buSzPts val="1100"/>
            </a:pPr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29027" name="Shape 196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916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hape 19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81350" tIns="81350" rIns="81350" bIns="81350" anchor="ctr"/>
          <a:lstStyle/>
          <a:p>
            <a:pPr marL="0" indent="0" eaLnBrk="1" hangingPunct="1">
              <a:buSzPts val="1100"/>
            </a:pPr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29027" name="Shape 196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0400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hape 19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81350" tIns="81350" rIns="81350" bIns="81350" anchor="ctr"/>
          <a:lstStyle/>
          <a:p>
            <a:pPr marL="0" indent="0" eaLnBrk="1" hangingPunct="1">
              <a:buSzPts val="1100"/>
            </a:pPr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29027" name="Shape 196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9346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hape 19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81350" tIns="81350" rIns="81350" bIns="81350" anchor="ctr"/>
          <a:lstStyle/>
          <a:p>
            <a:pPr marL="0" indent="0" eaLnBrk="1" hangingPunct="1">
              <a:buSzPts val="1100"/>
            </a:pPr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32099" name="Shape 196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9060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hape 19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81350" tIns="81350" rIns="81350" bIns="81350" anchor="ctr"/>
          <a:lstStyle/>
          <a:p>
            <a:pPr marL="0" indent="0" eaLnBrk="1" hangingPunct="1">
              <a:buSzPts val="1100"/>
            </a:pPr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32099" name="Shape 196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2530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hape 44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81350" tIns="81350" rIns="81350" bIns="81350" anchor="ctr"/>
          <a:lstStyle/>
          <a:p>
            <a:pPr marL="0" indent="0" eaLnBrk="1" hangingPunct="1">
              <a:buSzPts val="1100"/>
            </a:pPr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41315" name="Shape 442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1411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hape 19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81350" tIns="81350" rIns="81350" bIns="81350" anchor="ctr"/>
          <a:lstStyle/>
          <a:p>
            <a:pPr marL="0" indent="0" eaLnBrk="1" hangingPunct="1">
              <a:buSzPts val="1100"/>
            </a:pPr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32099" name="Shape 196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82393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hape 44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81350" tIns="81350" rIns="81350" bIns="81350" anchor="ctr"/>
          <a:lstStyle/>
          <a:p>
            <a:pPr marL="0" indent="0" eaLnBrk="1" hangingPunct="1">
              <a:buSzPts val="1100"/>
            </a:pPr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41315" name="Shape 442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4602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03969" y="301189"/>
            <a:ext cx="9071100" cy="12615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503969" y="1768274"/>
            <a:ext cx="9071100" cy="4382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ntent over Content" type="objOverTx">
  <p:cSld name="OBJECT_OVER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503969" y="301189"/>
            <a:ext cx="9071100" cy="12615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503969" y="1768274"/>
            <a:ext cx="9071100" cy="2090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503969" y="4057242"/>
            <a:ext cx="9071100" cy="2090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4 Content" type="fourObj">
  <p:cSld name="FOUR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503969" y="301189"/>
            <a:ext cx="9071100" cy="12615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503969" y="1768274"/>
            <a:ext cx="4426500" cy="2090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5152361" y="1768274"/>
            <a:ext cx="4426500" cy="2090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5152361" y="4057242"/>
            <a:ext cx="4426500" cy="2090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4"/>
          </p:nvPr>
        </p:nvSpPr>
        <p:spPr>
          <a:xfrm>
            <a:off x="503969" y="4057242"/>
            <a:ext cx="4426500" cy="2090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6 Content">
  <p:cSld name="Title, 6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4"/>
          <p:cNvSpPr>
            <a:spLocks noChangeArrowheads="1"/>
          </p:cNvSpPr>
          <p:nvPr/>
        </p:nvSpPr>
        <p:spPr bwMode="auto">
          <a:xfrm>
            <a:off x="503238" y="1768475"/>
            <a:ext cx="9072562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hape 105"/>
          <p:cNvSpPr>
            <a:spLocks noChangeArrowheads="1"/>
          </p:cNvSpPr>
          <p:nvPr/>
        </p:nvSpPr>
        <p:spPr bwMode="auto">
          <a:xfrm>
            <a:off x="503238" y="1768475"/>
            <a:ext cx="9072562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503969" y="301189"/>
            <a:ext cx="9071100" cy="12615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503969" y="1768274"/>
            <a:ext cx="9071100" cy="4382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503969" y="1768274"/>
            <a:ext cx="9071100" cy="4382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_1">
  <p:cSld name="TITLE_AND_BODY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43606" y="653794"/>
            <a:ext cx="9392700" cy="841200"/>
          </a:xfrm>
          <a:prstGeom prst="rect">
            <a:avLst/>
          </a:prstGeom>
        </p:spPr>
        <p:txBody>
          <a:bodyPr spcFirstLastPara="1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43606" y="1693120"/>
            <a:ext cx="9392700" cy="5019300"/>
          </a:xfrm>
          <a:prstGeom prst="rect">
            <a:avLst/>
          </a:prstGeom>
        </p:spPr>
        <p:txBody>
          <a:bodyPr spcFirstLastPara="1"/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Shape 109"/>
          <p:cNvSpPr txBox="1">
            <a:spLocks noGrp="1"/>
          </p:cNvSpPr>
          <p:nvPr>
            <p:ph type="sldNum" idx="10"/>
          </p:nvPr>
        </p:nvSpPr>
        <p:spPr bwMode="auto">
          <a:xfrm>
            <a:off x="9359900" y="6877050"/>
            <a:ext cx="604838" cy="577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pPr>
              <a:defRPr/>
            </a:pPr>
            <a:fld id="{99C2C5B9-D664-45E3-A918-9C8FB2473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078" y="1236678"/>
            <a:ext cx="7560469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078" y="3968912"/>
            <a:ext cx="7560469" cy="1824404"/>
          </a:xfrm>
        </p:spPr>
        <p:txBody>
          <a:bodyPr/>
          <a:lstStyle>
            <a:lvl1pPr marL="0" indent="0" algn="ctr">
              <a:buNone/>
              <a:defRPr sz="2645"/>
            </a:lvl1pPr>
            <a:lvl2pPr marL="503789" indent="0" algn="ctr">
              <a:buNone/>
              <a:defRPr sz="2204"/>
            </a:lvl2pPr>
            <a:lvl3pPr marL="1007577" indent="0" algn="ctr">
              <a:buNone/>
              <a:defRPr sz="1983"/>
            </a:lvl3pPr>
            <a:lvl4pPr marL="1511366" indent="0" algn="ctr">
              <a:buNone/>
              <a:defRPr sz="1763"/>
            </a:lvl4pPr>
            <a:lvl5pPr marL="2015155" indent="0" algn="ctr">
              <a:buNone/>
              <a:defRPr sz="1763"/>
            </a:lvl5pPr>
            <a:lvl6pPr marL="2518943" indent="0" algn="ctr">
              <a:buNone/>
              <a:defRPr sz="1763"/>
            </a:lvl6pPr>
            <a:lvl7pPr marL="3022732" indent="0" algn="ctr">
              <a:buNone/>
              <a:defRPr sz="1763"/>
            </a:lvl7pPr>
            <a:lvl8pPr marL="3526521" indent="0" algn="ctr">
              <a:buNone/>
              <a:defRPr sz="1763"/>
            </a:lvl8pPr>
            <a:lvl9pPr marL="4030309" indent="0" algn="ctr">
              <a:buNone/>
              <a:defRPr sz="176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/>
            <a:fld id="{4C39B612-86BB-4186-8070-BDCEDB06BAAA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defTabSz="1007577"/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56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/>
            <a:fld id="{69C622E1-236C-4163-A0E4-B982F85AB6D0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defTabSz="1007577"/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12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93" y="1883878"/>
            <a:ext cx="8694539" cy="3143294"/>
          </a:xfrm>
        </p:spPr>
        <p:txBody>
          <a:bodyPr anchor="b"/>
          <a:lstStyle>
            <a:lvl1pPr>
              <a:defRPr sz="661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793" y="5056909"/>
            <a:ext cx="8694539" cy="1652984"/>
          </a:xfrm>
        </p:spPr>
        <p:txBody>
          <a:bodyPr/>
          <a:lstStyle>
            <a:lvl1pPr marL="0" indent="0">
              <a:buNone/>
              <a:defRPr sz="2645"/>
            </a:lvl1pPr>
            <a:lvl2pPr marL="503789" indent="0">
              <a:buNone/>
              <a:defRPr sz="2204"/>
            </a:lvl2pPr>
            <a:lvl3pPr marL="1007577" indent="0">
              <a:buNone/>
              <a:defRPr sz="198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  <a:lvl6pPr marL="2518943" indent="0">
              <a:buNone/>
              <a:defRPr sz="1763"/>
            </a:lvl6pPr>
            <a:lvl7pPr marL="3022732" indent="0">
              <a:buNone/>
              <a:defRPr sz="1763"/>
            </a:lvl7pPr>
            <a:lvl8pPr marL="3526521" indent="0">
              <a:buNone/>
              <a:defRPr sz="1763"/>
            </a:lvl8pPr>
            <a:lvl9pPr marL="4030309" indent="0">
              <a:buNone/>
              <a:defRPr sz="17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/>
            <a:fld id="{4CDE41FF-3361-42B3-AFB4-3A6A57B59421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defTabSz="1007577"/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85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1763184"/>
            <a:ext cx="4452276" cy="49869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4318" y="1763184"/>
            <a:ext cx="4452276" cy="49869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/>
            <a:fld id="{180D1E0A-94AD-4A3C-943E-B3E29AB59ECC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defTabSz="1007577"/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93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94" y="402314"/>
            <a:ext cx="8694539" cy="146057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4794" y="1852393"/>
            <a:ext cx="4265014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4794" y="2760222"/>
            <a:ext cx="4265014" cy="4059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317" y="1852393"/>
            <a:ext cx="4286016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317" y="2760222"/>
            <a:ext cx="4286016" cy="40598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/>
            <a:fld id="{26EF4B55-418F-4F35-B511-7814303207CD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defTabSz="1007577"/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4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/>
            <a:fld id="{B320C906-6179-4494-AFD7-108903A717F2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defTabSz="1007577"/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8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503969" y="301189"/>
            <a:ext cx="9071100" cy="12615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503969" y="1768274"/>
            <a:ext cx="9071100" cy="4382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/>
            <a:fld id="{48497FD7-E2C1-4810-BA36-B6B8C4FF877D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defTabSz="1007577"/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80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94" y="503767"/>
            <a:ext cx="3251702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016" y="1087996"/>
            <a:ext cx="5103316" cy="5370013"/>
          </a:xfrm>
        </p:spPr>
        <p:txBody>
          <a:bodyPr/>
          <a:lstStyle>
            <a:lvl1pPr>
              <a:defRPr sz="3526"/>
            </a:lvl1pPr>
            <a:lvl2pPr>
              <a:defRPr sz="3085"/>
            </a:lvl2pPr>
            <a:lvl3pPr>
              <a:defRPr sz="2645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794" y="2266950"/>
            <a:ext cx="3251702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/>
            <a:fld id="{6D2FDAC4-513C-48BE-9CDF-3F73A39950C0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defTabSz="1007577"/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27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94" y="503767"/>
            <a:ext cx="3251702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016" y="1087996"/>
            <a:ext cx="5103316" cy="5370013"/>
          </a:xfrm>
        </p:spPr>
        <p:txBody>
          <a:bodyPr/>
          <a:lstStyle>
            <a:lvl1pPr marL="0" indent="0">
              <a:buNone/>
              <a:defRPr sz="3526"/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794" y="2266950"/>
            <a:ext cx="3251702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/>
            <a:fld id="{BB381D12-9459-462C-BA11-16849BCBEE20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defTabSz="1007577"/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19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/>
            <a:fld id="{9EB8844C-63C2-4D5A-B293-82F630667968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defTabSz="1007577"/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53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611"/>
            <a:ext cx="2268141" cy="644751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611"/>
            <a:ext cx="6636411" cy="644751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577"/>
            <a:fld id="{AFAE3D07-BFA8-4634-9A8B-5E1F69FB7BC1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defTabSz="1007577"/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5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2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503969" y="301189"/>
            <a:ext cx="9071100" cy="12615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03969" y="1768274"/>
            <a:ext cx="4426500" cy="4382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152361" y="1768274"/>
            <a:ext cx="4426500" cy="4382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503969" y="301189"/>
            <a:ext cx="9071100" cy="12615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entered Text" type="objOnly">
  <p:cSld name="OBJECT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503969" y="301189"/>
            <a:ext cx="9071100" cy="5849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2 Content and Content" type="twoObjAndObj">
  <p:cSld name="TWO_OBJECTS_AND_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503969" y="301189"/>
            <a:ext cx="9071100" cy="12615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03969" y="1768274"/>
            <a:ext cx="4426500" cy="2090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503969" y="4057242"/>
            <a:ext cx="4426500" cy="2090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5152361" y="1768274"/>
            <a:ext cx="4426500" cy="4382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Content and 2 Content" type="objAndTwoObj">
  <p:cSld name="OBJECT_AND_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03969" y="301189"/>
            <a:ext cx="9071100" cy="12615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03969" y="1768274"/>
            <a:ext cx="4426500" cy="4382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5152361" y="1768274"/>
            <a:ext cx="4426500" cy="2090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5152361" y="4057242"/>
            <a:ext cx="4426500" cy="2090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2 Content over Content" type="twoObjOverTx">
  <p:cSld name="TWO_OBJECTS_OVER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03969" y="301189"/>
            <a:ext cx="9071100" cy="12615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503969" y="1768274"/>
            <a:ext cx="4426500" cy="2090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5152361" y="1768274"/>
            <a:ext cx="4426500" cy="2090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503969" y="4057242"/>
            <a:ext cx="9071100" cy="2090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55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91400" rIns="91400" bIns="914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3315" name="Shape 56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91400" rIns="91400" bIns="914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3316" name="Shape 57"/>
          <p:cNvSpPr txBox="1">
            <a:spLocks noGrp="1"/>
          </p:cNvSpPr>
          <p:nvPr/>
        </p:nvSpPr>
        <p:spPr bwMode="auto">
          <a:xfrm>
            <a:off x="503238" y="6883400"/>
            <a:ext cx="2349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91400" rIns="91400" bIns="91400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ru-RU" sz="1800"/>
          </a:p>
        </p:txBody>
      </p:sp>
      <p:sp>
        <p:nvSpPr>
          <p:cNvPr id="13317" name="Shape 58"/>
          <p:cNvSpPr txBox="1">
            <a:spLocks noGrp="1"/>
          </p:cNvSpPr>
          <p:nvPr/>
        </p:nvSpPr>
        <p:spPr bwMode="auto">
          <a:xfrm>
            <a:off x="3446463" y="6883400"/>
            <a:ext cx="31956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91400" rIns="91400" bIns="91400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ru-RU" sz="1800"/>
          </a:p>
        </p:txBody>
      </p:sp>
      <p:sp>
        <p:nvSpPr>
          <p:cNvPr id="13318" name="Shape 59"/>
          <p:cNvSpPr txBox="1">
            <a:spLocks noGrp="1"/>
          </p:cNvSpPr>
          <p:nvPr/>
        </p:nvSpPr>
        <p:spPr bwMode="auto">
          <a:xfrm>
            <a:off x="7226300" y="6883400"/>
            <a:ext cx="23479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E92DAEF9-60C9-4B7A-84CF-4EBC4C7E60A1}" type="slidenum">
              <a:rPr lang="ru-RU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ru-RU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302610"/>
            <a:ext cx="9072563" cy="125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763184"/>
            <a:ext cx="9072563" cy="498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1313"/>
            <a:ext cx="2352146" cy="5247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4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1313"/>
            <a:ext cx="3192198" cy="5247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4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007577"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1313"/>
            <a:ext cx="2352146" cy="5247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43"/>
            </a:lvl1pPr>
          </a:lstStyle>
          <a:p>
            <a:pPr defTabSz="1007577"/>
            <a:fld id="{51378E44-D597-4893-8E2B-00F7E2C51941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defTabSz="1007577"/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7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8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8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8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8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8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03789" algn="ctr" rtl="0" fontAlgn="base">
        <a:spcBef>
          <a:spcPct val="0"/>
        </a:spcBef>
        <a:spcAft>
          <a:spcPct val="0"/>
        </a:spcAft>
        <a:defRPr sz="4848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007577" algn="ctr" rtl="0" fontAlgn="base">
        <a:spcBef>
          <a:spcPct val="0"/>
        </a:spcBef>
        <a:spcAft>
          <a:spcPct val="0"/>
        </a:spcAft>
        <a:defRPr sz="4848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511366" algn="ctr" rtl="0" fontAlgn="base">
        <a:spcBef>
          <a:spcPct val="0"/>
        </a:spcBef>
        <a:spcAft>
          <a:spcPct val="0"/>
        </a:spcAft>
        <a:defRPr sz="4848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015155" algn="ctr" rtl="0" fontAlgn="base">
        <a:spcBef>
          <a:spcPct val="0"/>
        </a:spcBef>
        <a:spcAft>
          <a:spcPct val="0"/>
        </a:spcAft>
        <a:defRPr sz="4848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7842" indent="-377842" algn="l" rtl="0" eaLnBrk="0" fontAlgn="base" hangingPunct="0">
        <a:spcBef>
          <a:spcPct val="20000"/>
        </a:spcBef>
        <a:spcAft>
          <a:spcPct val="0"/>
        </a:spcAft>
        <a:buChar char="•"/>
        <a:defRPr sz="3526" kern="1200">
          <a:solidFill>
            <a:schemeClr val="tx1"/>
          </a:solidFill>
          <a:latin typeface="+mn-lt"/>
          <a:ea typeface="+mn-ea"/>
          <a:cs typeface="+mn-cs"/>
        </a:defRPr>
      </a:lvl1pPr>
      <a:lvl2pPr marL="818657" indent="-314868" algn="l" rtl="0" eaLnBrk="0" fontAlgn="base" hangingPunct="0">
        <a:spcBef>
          <a:spcPct val="20000"/>
        </a:spcBef>
        <a:spcAft>
          <a:spcPct val="0"/>
        </a:spcAft>
        <a:buChar char="–"/>
        <a:defRPr sz="3085" kern="1200">
          <a:solidFill>
            <a:schemeClr val="tx1"/>
          </a:solidFill>
          <a:latin typeface="+mn-lt"/>
          <a:ea typeface="+mn-ea"/>
          <a:cs typeface="+mn-cs"/>
        </a:defRPr>
      </a:lvl2pPr>
      <a:lvl3pPr marL="1259472" indent="-251894" algn="l" rtl="0" eaLnBrk="0" fontAlgn="base" hangingPunct="0">
        <a:spcBef>
          <a:spcPct val="20000"/>
        </a:spcBef>
        <a:spcAft>
          <a:spcPct val="0"/>
        </a:spcAft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3pPr>
      <a:lvl4pPr marL="1763260" indent="-251894" algn="l" rtl="0" eaLnBrk="0" fontAlgn="base" hangingPunct="0">
        <a:spcBef>
          <a:spcPct val="20000"/>
        </a:spcBef>
        <a:spcAft>
          <a:spcPct val="0"/>
        </a:spcAft>
        <a:buChar char="–"/>
        <a:defRPr sz="2204" kern="1200">
          <a:solidFill>
            <a:schemeClr val="tx1"/>
          </a:solidFill>
          <a:latin typeface="+mn-lt"/>
          <a:ea typeface="+mn-ea"/>
          <a:cs typeface="+mn-cs"/>
        </a:defRPr>
      </a:lvl4pPr>
      <a:lvl5pPr marL="2267049" indent="-251894" algn="l" rtl="0" eaLnBrk="0" fontAlgn="base" hangingPunct="0">
        <a:spcBef>
          <a:spcPct val="20000"/>
        </a:spcBef>
        <a:spcAft>
          <a:spcPct val="0"/>
        </a:spcAft>
        <a:buChar char="»"/>
        <a:defRPr sz="2204" kern="1200">
          <a:solidFill>
            <a:schemeClr val="tx1"/>
          </a:solidFill>
          <a:latin typeface="+mn-lt"/>
          <a:ea typeface="+mn-ea"/>
          <a:cs typeface="+mn-cs"/>
        </a:defRPr>
      </a:lvl5pPr>
      <a:lvl6pPr marL="2770838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626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415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2204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qrcoder.ru/code/?https://ino.rshu.ru/&amp;4&amp;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hape 168"/>
          <p:cNvSpPr>
            <a:spLocks noChangeArrowheads="1"/>
          </p:cNvSpPr>
          <p:nvPr/>
        </p:nvSpPr>
        <p:spPr bwMode="auto">
          <a:xfrm>
            <a:off x="0" y="2145873"/>
            <a:ext cx="10097700" cy="1492176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89975" tIns="45000" rIns="89975" bIns="45000" anchor="ctr"/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3300" b="1" dirty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ЭКОМЕТ</a:t>
            </a:r>
            <a:endParaRPr lang="ru-RU" sz="33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1990" name="Shape 17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76" y="337471"/>
            <a:ext cx="1224136" cy="123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39912" y="337471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  <a:r>
              <a:rPr lang="ru-RU" altLang="ru-RU" sz="2400" b="1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 ВО «Российский </a:t>
            </a:r>
            <a:r>
              <a:rPr lang="ru-RU" altLang="ru-RU" sz="2400" b="1" dirty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государственный гидрометеорологический университет»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3163"/>
            <a:ext cx="5260615" cy="376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hape 444"/>
          <p:cNvSpPr>
            <a:spLocks noChangeArrowheads="1"/>
          </p:cNvSpPr>
          <p:nvPr/>
        </p:nvSpPr>
        <p:spPr bwMode="auto">
          <a:xfrm>
            <a:off x="0" y="0"/>
            <a:ext cx="10080625" cy="1113954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0291" name="Shape 445"/>
          <p:cNvSpPr txBox="1">
            <a:spLocks noChangeArrowheads="1"/>
          </p:cNvSpPr>
          <p:nvPr/>
        </p:nvSpPr>
        <p:spPr bwMode="auto">
          <a:xfrm>
            <a:off x="0" y="105843"/>
            <a:ext cx="9936856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400" dirty="0">
                <a:solidFill>
                  <a:schemeClr val="bg1"/>
                </a:solidFill>
                <a:latin typeface="+mn-lt"/>
              </a:rPr>
              <a:t>НИОКР ЭКОМЕТ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785" y="1403244"/>
            <a:ext cx="9287285" cy="5394352"/>
          </a:xfrm>
        </p:spPr>
        <p:txBody>
          <a:bodyPr/>
          <a:lstStyle/>
          <a:p>
            <a:pPr marL="5715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Внедрение новых цифровых продуктов, разработанных в области искусственного интеллекта применительно к </a:t>
            </a:r>
          </a:p>
          <a:p>
            <a:pPr marL="228600" indent="0"/>
            <a:r>
              <a:rPr lang="ru-RU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процессам управления для устойчивого </a:t>
            </a:r>
          </a:p>
          <a:p>
            <a:pPr marL="228600" indent="0"/>
            <a:r>
              <a:rPr lang="ru-RU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развития территорий на основе </a:t>
            </a:r>
          </a:p>
          <a:p>
            <a:pPr marL="228600" indent="0"/>
            <a:r>
              <a:rPr lang="ru-RU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геотехнологий.</a:t>
            </a:r>
          </a:p>
          <a:p>
            <a:pPr marL="228600" indent="0"/>
            <a:endParaRPr lang="ru-RU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Большие данные для обработки,  анализа </a:t>
            </a:r>
          </a:p>
          <a:p>
            <a:pPr marL="228600" indent="0"/>
            <a:r>
              <a:rPr lang="ru-RU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и прогнозирования опасных явлений (ОЯ) и </a:t>
            </a:r>
          </a:p>
          <a:p>
            <a:pPr marL="228600" indent="0"/>
            <a:r>
              <a:rPr lang="ru-RU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неблагоприятных метеорологических явлений (НМУ).</a:t>
            </a:r>
          </a:p>
          <a:p>
            <a:pPr marL="514350" indent="-285750">
              <a:buFontTx/>
              <a:buChar char="-"/>
            </a:pPr>
            <a:endParaRPr lang="ru-RU" sz="2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Эмиссия углерода. Карбоновый след. </a:t>
            </a:r>
          </a:p>
          <a:p>
            <a:pPr marL="514350" indent="-285750">
              <a:buFontTx/>
              <a:buChar char="-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52" y="2408306"/>
            <a:ext cx="1870227" cy="1444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12" y="5002386"/>
            <a:ext cx="1562710" cy="158417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7" name="Shape 200"/>
          <p:cNvSpPr>
            <a:spLocks noChangeArrowheads="1"/>
          </p:cNvSpPr>
          <p:nvPr/>
        </p:nvSpPr>
        <p:spPr bwMode="auto">
          <a:xfrm>
            <a:off x="0" y="6874594"/>
            <a:ext cx="10079038" cy="681906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hape 198"/>
          <p:cNvSpPr txBox="1">
            <a:spLocks noChangeArrowheads="1"/>
          </p:cNvSpPr>
          <p:nvPr/>
        </p:nvSpPr>
        <p:spPr bwMode="auto">
          <a:xfrm>
            <a:off x="575816" y="1329978"/>
            <a:ext cx="892978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endParaRPr lang="ru-RU" sz="22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Оборудование – серверы, ПК, мастерская для производства мелкосерийной продукции АМС, технические средства для </a:t>
            </a:r>
            <a:r>
              <a:rPr lang="ru-RU" sz="2000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фото-видео-записи</a:t>
            </a:r>
            <a:r>
              <a:rPr lang="en-US" sz="2000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ru-RU" sz="2000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 млн. рублей</a:t>
            </a:r>
            <a:endParaRPr lang="ru-RU" sz="20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Специализированное программное </a:t>
            </a:r>
            <a:r>
              <a:rPr lang="ru-RU" sz="2000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 - 1,5 млн рублей</a:t>
            </a:r>
            <a:endParaRPr lang="ru-RU" sz="20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Дооснащение базы учебной практики «</a:t>
            </a:r>
            <a:r>
              <a:rPr lang="ru-RU" sz="2000" dirty="0" err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Даймище</a:t>
            </a:r>
            <a:r>
              <a:rPr lang="ru-RU" sz="20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системами комплексного мониторинга окружающей среды и основных экосистем, как экспериментальной площадка для проведения полевых испытаний и </a:t>
            </a:r>
            <a:r>
              <a:rPr lang="ru-RU" sz="2000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поверки – 2,5 млн. рублей</a:t>
            </a:r>
            <a:endParaRPr lang="ru-RU" sz="20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Затраты на проведение повышения квалификации и (или) профессиональную</a:t>
            </a:r>
            <a:r>
              <a:rPr lang="en-US" sz="20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переподготовку, в том числе в форме </a:t>
            </a:r>
            <a:r>
              <a:rPr lang="ru-RU" sz="2000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стажировки – 1 млн. рублей</a:t>
            </a:r>
            <a:endParaRPr lang="ru-RU" sz="20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hape 199"/>
          <p:cNvSpPr>
            <a:spLocks noChangeArrowheads="1"/>
          </p:cNvSpPr>
          <p:nvPr/>
        </p:nvSpPr>
        <p:spPr bwMode="auto">
          <a:xfrm>
            <a:off x="0" y="0"/>
            <a:ext cx="10080625" cy="8255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500" b="1" dirty="0">
                <a:solidFill>
                  <a:schemeClr val="bg1"/>
                </a:solidFill>
                <a:latin typeface="+mn-lt"/>
              </a:rPr>
              <a:t>Затраты </a:t>
            </a:r>
          </a:p>
        </p:txBody>
      </p:sp>
      <p:sp>
        <p:nvSpPr>
          <p:cNvPr id="8" name="Shape 200"/>
          <p:cNvSpPr>
            <a:spLocks noChangeArrowheads="1"/>
          </p:cNvSpPr>
          <p:nvPr/>
        </p:nvSpPr>
        <p:spPr bwMode="auto">
          <a:xfrm>
            <a:off x="0" y="6874594"/>
            <a:ext cx="10079038" cy="681906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9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3848" y="1401986"/>
            <a:ext cx="8208912" cy="4172624"/>
          </a:xfrm>
        </p:spPr>
        <p:txBody>
          <a:bodyPr/>
          <a:lstStyle/>
          <a:p>
            <a:pPr marL="0" indent="0" algn="just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Для выполнения проекта предполагается задействовать материально-технические, информационные и иные ресурсы, имеющиеся в распоряжении Университета:</a:t>
            </a:r>
          </a:p>
          <a:p>
            <a:pPr marL="0" indent="0" algn="just"/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Оборудованные научные, учебные корпуса и базы практики, современный конференц-зал и ситуационный центром с установленным оборудованием и возможностью проведения видеоконференций и онлайн-семинаров, в том числе с партнерами по проекту.</a:t>
            </a: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Высокопроизводительный вычислительный кластер на основе шасси IBM </a:t>
            </a:r>
            <a:r>
              <a:rPr lang="ru-RU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BladeCenterH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обладающий широкими возможностями масштабирования и расширенными  средствами  интеграции и управления, а также ряд рабочих станций для доступа к вычислительному кластеру для проведения модельных расчётов и анализа данных.</a:t>
            </a: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Профессорско-преподавательский состав</a:t>
            </a:r>
          </a:p>
          <a:p>
            <a:pPr marL="0" indent="0" algn="just"/>
            <a:r>
              <a:rPr lang="ru-RU" dirty="0"/>
              <a:t> </a:t>
            </a:r>
          </a:p>
        </p:txBody>
      </p:sp>
      <p:sp>
        <p:nvSpPr>
          <p:cNvPr id="5" name="Shape 199"/>
          <p:cNvSpPr>
            <a:spLocks noChangeArrowheads="1"/>
          </p:cNvSpPr>
          <p:nvPr/>
        </p:nvSpPr>
        <p:spPr bwMode="auto">
          <a:xfrm>
            <a:off x="0" y="0"/>
            <a:ext cx="10080625" cy="8255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500" b="1" dirty="0">
                <a:solidFill>
                  <a:schemeClr val="bg1"/>
                </a:solidFill>
                <a:latin typeface="+mn-lt"/>
              </a:rPr>
              <a:t>Ресурсы </a:t>
            </a:r>
          </a:p>
        </p:txBody>
      </p:sp>
      <p:sp>
        <p:nvSpPr>
          <p:cNvPr id="6" name="Shape 200"/>
          <p:cNvSpPr>
            <a:spLocks noChangeArrowheads="1"/>
          </p:cNvSpPr>
          <p:nvPr/>
        </p:nvSpPr>
        <p:spPr bwMode="auto">
          <a:xfrm>
            <a:off x="0" y="6874594"/>
            <a:ext cx="10079038" cy="681906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33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Shape 383"/>
          <p:cNvSpPr txBox="1">
            <a:spLocks noChangeArrowheads="1"/>
          </p:cNvSpPr>
          <p:nvPr/>
        </p:nvSpPr>
        <p:spPr bwMode="auto">
          <a:xfrm>
            <a:off x="185292" y="308129"/>
            <a:ext cx="9504312" cy="51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Опыт </a:t>
            </a:r>
          </a:p>
        </p:txBody>
      </p:sp>
      <p:sp>
        <p:nvSpPr>
          <p:cNvPr id="133124" name="Shape 384"/>
          <p:cNvSpPr txBox="1">
            <a:spLocks noChangeArrowheads="1"/>
          </p:cNvSpPr>
          <p:nvPr/>
        </p:nvSpPr>
        <p:spPr bwMode="auto">
          <a:xfrm>
            <a:off x="3414713" y="2214563"/>
            <a:ext cx="63769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91400" rIns="91400" bIns="914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2400"/>
          </a:p>
        </p:txBody>
      </p:sp>
      <p:pic>
        <p:nvPicPr>
          <p:cNvPr id="133125" name="Picture 5" descr="large2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6584" y="4004241"/>
            <a:ext cx="3065116" cy="210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5403" y="957253"/>
            <a:ext cx="644780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/>
              <a:t>	</a:t>
            </a:r>
            <a:r>
              <a:rPr lang="ru-RU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Коллективом</a:t>
            </a: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РГГМУ был разработан и реализован проект </a:t>
            </a:r>
            <a:r>
              <a:rPr lang="ru-RU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«Адаптивная учебная среда для развития компетенций в отношении влияния местной погоды, качества воздуха и климата на экономику и социальную жизнь» (</a:t>
            </a:r>
            <a:r>
              <a:rPr lang="ru-RU" sz="1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Экоимпакт</a:t>
            </a:r>
            <a:r>
              <a:rPr lang="ru-RU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u-RU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который внес существенный вклад в модернизацию экологического образования. </a:t>
            </a:r>
          </a:p>
          <a:p>
            <a:pPr algn="just"/>
            <a:endParaRPr lang="ru-RU" sz="15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5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результатам проекта: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подготовлены курсы повышения квалификации для руководителей </a:t>
            </a:r>
            <a:r>
              <a:rPr lang="ru-RU" sz="15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погодозависимых</a:t>
            </a:r>
            <a:r>
              <a:rPr lang="ru-RU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отраслей (энергетика, городское хозяйство, аграрный сектор, биомедицина);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разработаны виртуальные тренажеры. использующие технологии Интернета вещей;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создана персональная образовательная среда, которая используется студентами как для образовательного процесса, так и для проектной 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проведена Зимняя школа «Интернет вещей в персональной образовательной среде ECOIMPACT». Целью освоения программы зимней школы было формирование у обучающихся общих теоретических представлений о технологии Интернет Вещей, овладение методикой организации и проведения занятий с использованием персональной образовательной среды ECOIMPACT и платформы </a:t>
            </a:r>
            <a:r>
              <a:rPr lang="ru-RU" sz="15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Arduino</a:t>
            </a:r>
            <a:r>
              <a:rPr lang="ru-RU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конструирования и программирования комплектов ESP8266 (</a:t>
            </a:r>
            <a:r>
              <a:rPr lang="ru-RU" sz="15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</a:t>
            </a:r>
            <a:r>
              <a:rPr lang="ru-RU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MCU) и </a:t>
            </a:r>
            <a:r>
              <a:rPr lang="ru-RU" sz="15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Raspberry</a:t>
            </a:r>
            <a:r>
              <a:rPr lang="ru-RU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</a:t>
            </a:r>
            <a:r>
              <a:rPr lang="ru-RU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участия в проектной 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созданы </a:t>
            </a:r>
            <a:r>
              <a:rPr lang="ru-RU" sz="15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гидрометклубы</a:t>
            </a:r>
            <a:r>
              <a:rPr lang="ru-RU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Москве, Московской области, Санкт-Петербурге, Ленинградской области, Калининграде.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513" y="1311399"/>
            <a:ext cx="2944623" cy="2206943"/>
          </a:xfrm>
          <a:prstGeom prst="rect">
            <a:avLst/>
          </a:prstGeom>
        </p:spPr>
      </p:pic>
      <p:sp>
        <p:nvSpPr>
          <p:cNvPr id="8" name="Shape 199"/>
          <p:cNvSpPr>
            <a:spLocks noChangeArrowheads="1"/>
          </p:cNvSpPr>
          <p:nvPr/>
        </p:nvSpPr>
        <p:spPr bwMode="auto">
          <a:xfrm>
            <a:off x="0" y="0"/>
            <a:ext cx="10080625" cy="8255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500" b="1" dirty="0">
                <a:solidFill>
                  <a:schemeClr val="bg1"/>
                </a:solidFill>
                <a:latin typeface="+mn-lt"/>
              </a:rPr>
              <a:t>Опыт </a:t>
            </a:r>
          </a:p>
        </p:txBody>
      </p:sp>
      <p:sp>
        <p:nvSpPr>
          <p:cNvPr id="9" name="Shape 200"/>
          <p:cNvSpPr>
            <a:spLocks noChangeArrowheads="1"/>
          </p:cNvSpPr>
          <p:nvPr/>
        </p:nvSpPr>
        <p:spPr bwMode="auto">
          <a:xfrm>
            <a:off x="0" y="6874594"/>
            <a:ext cx="10079038" cy="681906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Shape 404"/>
          <p:cNvSpPr txBox="1">
            <a:spLocks noChangeArrowheads="1"/>
          </p:cNvSpPr>
          <p:nvPr/>
        </p:nvSpPr>
        <p:spPr bwMode="auto">
          <a:xfrm>
            <a:off x="-1224384" y="2158627"/>
            <a:ext cx="95758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4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Опыт</a:t>
            </a:r>
            <a:endParaRPr lang="ru-RU" sz="4400" dirty="0">
              <a:latin typeface="+mn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824" y="4786362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 прототип полупрофессиональной метеостанции.</a:t>
            </a:r>
          </a:p>
          <a:p>
            <a:endParaRPr lang="ru-RU" sz="16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hape 199"/>
          <p:cNvSpPr>
            <a:spLocks noChangeArrowheads="1"/>
          </p:cNvSpPr>
          <p:nvPr/>
        </p:nvSpPr>
        <p:spPr bwMode="auto">
          <a:xfrm>
            <a:off x="0" y="0"/>
            <a:ext cx="10080625" cy="618969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500" b="1" dirty="0">
                <a:solidFill>
                  <a:schemeClr val="bg1"/>
                </a:solidFill>
                <a:latin typeface="+mn-lt"/>
              </a:rPr>
              <a:t>Опыт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D0A169-2F35-41EC-A8D6-ED932AC45375}"/>
              </a:ext>
            </a:extLst>
          </p:cNvPr>
          <p:cNvSpPr/>
          <p:nvPr/>
        </p:nvSpPr>
        <p:spPr>
          <a:xfrm>
            <a:off x="6862221" y="1113954"/>
            <a:ext cx="28586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 прототип  геоинформационной системы для наглядного отображения информации  портативных метеостанций.</a:t>
            </a:r>
          </a:p>
          <a:p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6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7FCA19-1890-4DC4-BAC1-BD289B800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528" y="3811704"/>
            <a:ext cx="7149097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1101" y="428477"/>
            <a:ext cx="7478241" cy="419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Shape 404"/>
          <p:cNvSpPr txBox="1">
            <a:spLocks noChangeArrowheads="1"/>
          </p:cNvSpPr>
          <p:nvPr/>
        </p:nvSpPr>
        <p:spPr bwMode="auto">
          <a:xfrm>
            <a:off x="215900" y="301625"/>
            <a:ext cx="95758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4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Опыт</a:t>
            </a:r>
            <a:endParaRPr lang="ru-RU" sz="44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CFAF6B1-E92D-4AC3-A0D2-EA633A17D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779448"/>
              </p:ext>
            </p:extLst>
          </p:nvPr>
        </p:nvGraphicFramePr>
        <p:xfrm>
          <a:off x="791840" y="1473994"/>
          <a:ext cx="81369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hape 199"/>
          <p:cNvSpPr>
            <a:spLocks noChangeArrowheads="1"/>
          </p:cNvSpPr>
          <p:nvPr/>
        </p:nvSpPr>
        <p:spPr bwMode="auto">
          <a:xfrm>
            <a:off x="0" y="0"/>
            <a:ext cx="10080625" cy="8255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500" b="1" dirty="0">
                <a:solidFill>
                  <a:schemeClr val="bg1"/>
                </a:solidFill>
                <a:latin typeface="+mn-lt"/>
              </a:rPr>
              <a:t>Опыт </a:t>
            </a:r>
          </a:p>
        </p:txBody>
      </p:sp>
      <p:sp>
        <p:nvSpPr>
          <p:cNvPr id="6" name="Shape 200"/>
          <p:cNvSpPr>
            <a:spLocks noChangeArrowheads="1"/>
          </p:cNvSpPr>
          <p:nvPr/>
        </p:nvSpPr>
        <p:spPr bwMode="auto">
          <a:xfrm>
            <a:off x="0" y="6874594"/>
            <a:ext cx="10079038" cy="681906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58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5816" y="1227304"/>
            <a:ext cx="8641753" cy="4172624"/>
          </a:xfrm>
        </p:spPr>
        <p:txBody>
          <a:bodyPr/>
          <a:lstStyle/>
          <a:p>
            <a:pPr marL="5715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Экологическое и климатическое просвещение, способствующее рациональному природопользованию и сохранению природы России.</a:t>
            </a:r>
          </a:p>
          <a:p>
            <a:pPr marL="5715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Внедрение в массовое сознание необходимости адаптации к изменению климата для целей устойчивого развития.</a:t>
            </a:r>
          </a:p>
          <a:p>
            <a:pPr marL="5715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Повышение гидрометеорологической безопасности на основе использования для прогнозирования опасных и</a:t>
            </a:r>
          </a:p>
          <a:p>
            <a:pPr marL="228600" indent="0"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   неблагоприятных  метеорологических явлений </a:t>
            </a:r>
          </a:p>
          <a:p>
            <a:pPr marL="228600" indent="0"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   </a:t>
            </a:r>
            <a:r>
              <a:rPr lang="ru-RU" sz="20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краудфандинговых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данных и современных </a:t>
            </a:r>
          </a:p>
          <a:p>
            <a:pPr marL="228600" indent="0"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   цифровых технологий их обработки.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20" y="4139788"/>
            <a:ext cx="2520280" cy="2520280"/>
          </a:xfrm>
          <a:prstGeom prst="rect">
            <a:avLst/>
          </a:prstGeom>
        </p:spPr>
      </p:pic>
      <p:sp>
        <p:nvSpPr>
          <p:cNvPr id="6" name="Shape 199"/>
          <p:cNvSpPr>
            <a:spLocks noChangeArrowheads="1"/>
          </p:cNvSpPr>
          <p:nvPr/>
        </p:nvSpPr>
        <p:spPr bwMode="auto">
          <a:xfrm>
            <a:off x="0" y="0"/>
            <a:ext cx="10080625" cy="8255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 algn="ctr">
              <a:buClr>
                <a:srgbClr val="000000"/>
              </a:buClr>
            </a:pPr>
            <a:r>
              <a:rPr lang="ru-RU" sz="2400" dirty="0">
                <a:solidFill>
                  <a:schemeClr val="bg1"/>
                </a:solidFill>
              </a:rPr>
              <a:t>Результаты реализации проекта, способствующие улучшению качества жизни населения РФ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7" name="Shape 200"/>
          <p:cNvSpPr>
            <a:spLocks noChangeArrowheads="1"/>
          </p:cNvSpPr>
          <p:nvPr/>
        </p:nvSpPr>
        <p:spPr bwMode="auto">
          <a:xfrm>
            <a:off x="0" y="6874594"/>
            <a:ext cx="10079038" cy="681906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57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hape 444"/>
          <p:cNvSpPr>
            <a:spLocks noChangeArrowheads="1"/>
          </p:cNvSpPr>
          <p:nvPr/>
        </p:nvSpPr>
        <p:spPr bwMode="auto">
          <a:xfrm>
            <a:off x="1588" y="1257970"/>
            <a:ext cx="10079037" cy="1401762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600" dirty="0">
                <a:solidFill>
                  <a:schemeClr val="bg1"/>
                </a:solidFill>
                <a:latin typeface="+mn-lt"/>
              </a:rPr>
              <a:t>БЛАГОДАРИМ ЗА ВНИМАНИЕ</a:t>
            </a:r>
            <a:r>
              <a:rPr lang="ru-RU" sz="36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40291" name="Shape 445"/>
          <p:cNvSpPr txBox="1">
            <a:spLocks noChangeArrowheads="1"/>
          </p:cNvSpPr>
          <p:nvPr/>
        </p:nvSpPr>
        <p:spPr bwMode="auto">
          <a:xfrm>
            <a:off x="575816" y="4210298"/>
            <a:ext cx="593994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Контактные данные:</a:t>
            </a:r>
          </a:p>
          <a:p>
            <a:pPr algn="ctr">
              <a:defRPr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195196, Санкт-Петербург,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Малоохтинский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пр., 98,</a:t>
            </a:r>
          </a:p>
          <a:p>
            <a:pPr algn="ctr">
              <a:defRPr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(2 этаж, ауд. 223),</a:t>
            </a:r>
          </a:p>
          <a:p>
            <a:pPr algn="ctr">
              <a:defRPr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тел. (812) 409-13-44 (доб. 533), </a:t>
            </a:r>
          </a:p>
          <a:p>
            <a:pPr algn="ctr">
              <a:defRPr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8-921-77-88-223, </a:t>
            </a:r>
          </a:p>
          <a:p>
            <a:pPr algn="ctr">
              <a:defRPr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эл. адрес: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fpk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@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rshu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ru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9" descr="http://qrcoder.ru/code/?https://ino.rshu.ru/&amp;4&amp;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4" y="3706242"/>
            <a:ext cx="2278561" cy="211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23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hape 198"/>
          <p:cNvSpPr txBox="1">
            <a:spLocks noChangeArrowheads="1"/>
          </p:cNvSpPr>
          <p:nvPr/>
        </p:nvSpPr>
        <p:spPr bwMode="auto">
          <a:xfrm>
            <a:off x="431800" y="969665"/>
            <a:ext cx="9217024" cy="568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Font typeface="Arial" charset="0"/>
              <a:buNone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</a:pPr>
            <a:r>
              <a:rPr lang="ru-RU" sz="2000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	</a:t>
            </a:r>
            <a:r>
              <a:rPr lang="ru-RU" sz="2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ЭКОМЕТ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проект по вовлечению населения, в первую очередь молодежи, в экологическую повестку и формирование новых компетенций в условиях необходимости адаптации к изменению климата, а также, достижение целей устойчивого развития. 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В рамках проекта планируется разработка единой интеллектуальной информационной инфраструктуры на базе геоинформационных технологий для сбора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краудфандинговой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достоверной информации о текущих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погодно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-климатических условиях, о состоянии и загрязнении природной среды для прогнозирования и предупреждения опасных гидрометеорологических явлений и адаптации экономики и населения к изменению климата. 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Российский государственный гидрометеорологический университет (РГГМУ) совместно с Российским гидрометеорологическим обществом (РГМО) предлагает создать сеть клубов любителей экологии и метеорологии во всех регионах страны, на базе филиалов РГМО.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003" name="Shape 199"/>
          <p:cNvSpPr>
            <a:spLocks noChangeArrowheads="1"/>
          </p:cNvSpPr>
          <p:nvPr/>
        </p:nvSpPr>
        <p:spPr bwMode="auto">
          <a:xfrm>
            <a:off x="0" y="0"/>
            <a:ext cx="10080625" cy="8255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500" b="1" dirty="0">
                <a:solidFill>
                  <a:schemeClr val="bg1"/>
                </a:solidFill>
              </a:rPr>
              <a:t>Идея проекта</a:t>
            </a:r>
            <a:r>
              <a:rPr lang="ru-RU" b="1" dirty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28004" name="Shape 200"/>
          <p:cNvSpPr>
            <a:spLocks noChangeArrowheads="1"/>
          </p:cNvSpPr>
          <p:nvPr/>
        </p:nvSpPr>
        <p:spPr bwMode="auto">
          <a:xfrm>
            <a:off x="-23886" y="6946900"/>
            <a:ext cx="10104512" cy="6096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52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Shape 199"/>
          <p:cNvSpPr>
            <a:spLocks noChangeArrowheads="1"/>
          </p:cNvSpPr>
          <p:nvPr/>
        </p:nvSpPr>
        <p:spPr bwMode="auto">
          <a:xfrm>
            <a:off x="0" y="0"/>
            <a:ext cx="10080625" cy="8255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500" b="1" dirty="0">
                <a:solidFill>
                  <a:schemeClr val="bg1"/>
                </a:solidFill>
              </a:rPr>
              <a:t>Команда проекта / Университет</a:t>
            </a:r>
            <a:r>
              <a:rPr lang="ru-RU" b="1" dirty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28004" name="Shape 200"/>
          <p:cNvSpPr>
            <a:spLocks noChangeArrowheads="1"/>
          </p:cNvSpPr>
          <p:nvPr/>
        </p:nvSpPr>
        <p:spPr bwMode="auto">
          <a:xfrm>
            <a:off x="0" y="6946900"/>
            <a:ext cx="10079038" cy="6096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34723" y="1225335"/>
            <a:ext cx="4126338" cy="1720086"/>
          </a:xfrm>
          <a:prstGeom prst="rect">
            <a:avLst/>
          </a:prstGeom>
          <a:solidFill>
            <a:schemeClr val="accent1">
              <a:alpha val="5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763" dirty="0">
                <a:latin typeface="Calibri" panose="020F0502020204030204" pitchFamily="34" charset="0"/>
              </a:rPr>
              <a:t>РГГМУ основан в 1930 году как первое образовательное учреждение высшего образования гидрометеорологического профиля. С 1995 года по распоряжению Правительства РФ РГГМУ признан Региональным учебным центром ВМО.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9949" y="3391566"/>
            <a:ext cx="4126338" cy="3127779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43" b="1" dirty="0">
                <a:latin typeface="Calibri" pitchFamily="34" charset="0"/>
              </a:rPr>
              <a:t>Институты и факультеты:</a:t>
            </a:r>
            <a:endParaRPr lang="ru-RU" sz="1763" dirty="0">
              <a:latin typeface="Calibri" pitchFamily="34" charset="0"/>
            </a:endParaRPr>
          </a:p>
          <a:p>
            <a:pPr marL="314868" indent="-314868">
              <a:buFont typeface="Arial" pitchFamily="34" charset="0"/>
              <a:buChar char="•"/>
              <a:defRPr/>
            </a:pPr>
            <a:r>
              <a:rPr lang="ru-RU" sz="1653" dirty="0">
                <a:latin typeface="Calibri" pitchFamily="34" charset="0"/>
              </a:rPr>
              <a:t>Метеорологический факультет;</a:t>
            </a:r>
          </a:p>
          <a:p>
            <a:pPr marL="314868" indent="-314868">
              <a:buFont typeface="Arial" pitchFamily="34" charset="0"/>
              <a:buChar char="•"/>
              <a:defRPr/>
            </a:pPr>
            <a:r>
              <a:rPr lang="ru-RU" sz="1653" dirty="0">
                <a:latin typeface="Calibri" pitchFamily="34" charset="0"/>
              </a:rPr>
              <a:t>Экологический факультет;</a:t>
            </a:r>
          </a:p>
          <a:p>
            <a:pPr marL="314868" indent="-314868">
              <a:buFont typeface="Arial" pitchFamily="34" charset="0"/>
              <a:buChar char="•"/>
              <a:defRPr/>
            </a:pPr>
            <a:r>
              <a:rPr lang="ru-RU" sz="1653" dirty="0">
                <a:latin typeface="Calibri" pitchFamily="34" charset="0"/>
              </a:rPr>
              <a:t>Институт гидрологии и океанологии;</a:t>
            </a:r>
          </a:p>
          <a:p>
            <a:pPr marL="314868" indent="-314868">
              <a:buFont typeface="Arial" pitchFamily="34" charset="0"/>
              <a:buChar char="•"/>
              <a:defRPr/>
            </a:pPr>
            <a:r>
              <a:rPr lang="ru-RU" sz="1653" dirty="0">
                <a:latin typeface="Calibri" pitchFamily="34" charset="0"/>
              </a:rPr>
              <a:t>Институт информационных систем и </a:t>
            </a:r>
            <a:r>
              <a:rPr lang="ru-RU" sz="1653" dirty="0" err="1">
                <a:latin typeface="Calibri" pitchFamily="34" charset="0"/>
              </a:rPr>
              <a:t>геотехнологий</a:t>
            </a:r>
            <a:r>
              <a:rPr lang="en-US" sz="1653" dirty="0">
                <a:latin typeface="Calibri" pitchFamily="34" charset="0"/>
              </a:rPr>
              <a:t>;</a:t>
            </a:r>
            <a:endParaRPr lang="ru-RU" sz="1653" dirty="0">
              <a:latin typeface="Calibri" pitchFamily="34" charset="0"/>
            </a:endParaRPr>
          </a:p>
          <a:p>
            <a:pPr marL="314868" indent="-314868">
              <a:buFont typeface="Arial" pitchFamily="34" charset="0"/>
              <a:buChar char="•"/>
              <a:defRPr/>
            </a:pPr>
            <a:r>
              <a:rPr lang="ru-RU" sz="1653" dirty="0">
                <a:latin typeface="Calibri" pitchFamily="34" charset="0"/>
              </a:rPr>
              <a:t>Институт морского права, экономики и управления;</a:t>
            </a:r>
          </a:p>
          <a:p>
            <a:pPr marL="314868" indent="-314868">
              <a:buFont typeface="Arial" pitchFamily="34" charset="0"/>
              <a:buChar char="•"/>
              <a:defRPr/>
            </a:pPr>
            <a:r>
              <a:rPr lang="ru-RU" sz="1653" dirty="0">
                <a:latin typeface="Calibri" pitchFamily="34" charset="0"/>
              </a:rPr>
              <a:t>Институт международного образования</a:t>
            </a:r>
            <a:r>
              <a:rPr lang="en-US" sz="1653" dirty="0">
                <a:latin typeface="Calibri" pitchFamily="34" charset="0"/>
              </a:rPr>
              <a:t>;</a:t>
            </a:r>
          </a:p>
          <a:p>
            <a:pPr marL="314868" indent="-314868">
              <a:buFont typeface="Arial" pitchFamily="34" charset="0"/>
              <a:buChar char="•"/>
              <a:defRPr/>
            </a:pPr>
            <a:r>
              <a:rPr lang="ru-RU" sz="1653" dirty="0">
                <a:latin typeface="Calibri" pitchFamily="34" charset="0"/>
              </a:rPr>
              <a:t>Институт непрерывного образования;</a:t>
            </a:r>
          </a:p>
          <a:p>
            <a:pPr marL="314868" indent="-314868">
              <a:buFont typeface="Arial" pitchFamily="34" charset="0"/>
              <a:buChar char="•"/>
              <a:defRPr/>
            </a:pPr>
            <a:r>
              <a:rPr lang="ru-RU" sz="1653" dirty="0">
                <a:latin typeface="Calibri" pitchFamily="34" charset="0"/>
              </a:rPr>
              <a:t>Институт «Полярная академия»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22" y="1118232"/>
            <a:ext cx="4628448" cy="348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91" y="4810425"/>
            <a:ext cx="4633579" cy="1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60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87784" y="1800625"/>
            <a:ext cx="4464496" cy="3785652"/>
          </a:xfrm>
          <a:prstGeom prst="rect">
            <a:avLst/>
          </a:prstGeom>
          <a:solidFill>
            <a:schemeClr val="bg1">
              <a:alpha val="56862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007577" eaLnBrk="0" hangingPunct="0"/>
            <a:r>
              <a:rPr lang="ru-RU" altLang="ru-RU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РГГМУ имеет 4 учебных корпуса, 5 общежитий и филиал, базу практики и учебно-научную станцию.</a:t>
            </a:r>
          </a:p>
          <a:p>
            <a:pPr algn="just" defTabSz="1007577" eaLnBrk="0" hangingPunct="0"/>
            <a:r>
              <a:rPr lang="ru-RU" altLang="ru-RU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Собственная учебная база практики расположена в д. </a:t>
            </a:r>
            <a:r>
              <a:rPr lang="ru-RU" altLang="ru-RU" sz="16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Даймище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Ленинградской области, а учебно-научная станция на о. Валаам в республике Карелия. </a:t>
            </a:r>
          </a:p>
          <a:p>
            <a:pPr algn="just" defTabSz="1007577" eaLnBrk="0" hangingPunct="0"/>
            <a:r>
              <a:rPr lang="ru-RU" altLang="ru-RU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Общая площадь зданий – 57429 кв. м. </a:t>
            </a:r>
          </a:p>
          <a:p>
            <a:pPr algn="just" defTabSz="1007577" eaLnBrk="0" hangingPunct="0"/>
            <a:r>
              <a:rPr lang="ru-RU" altLang="ru-RU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Площадь учебно-лабораторных зданий - 27642 кв. м., под научно-исследовательские подразделения	 выделено 845 кв. м.</a:t>
            </a:r>
          </a:p>
          <a:p>
            <a:pPr algn="just" defTabSz="1007577" eaLnBrk="0" hangingPunct="0"/>
            <a:r>
              <a:rPr lang="ru-RU" altLang="ru-RU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рамках задач цифровой трансформации по основным направлениям деятельности РГГМУ ведется активная разработка областей телекоммуникационной структуры.</a:t>
            </a:r>
            <a:endParaRPr lang="en-US" altLang="ru-RU" sz="16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2243358" y="978501"/>
            <a:ext cx="55939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07577" eaLnBrk="0" hangingPunct="0"/>
            <a:r>
              <a:rPr lang="ru-RU" altLang="ru-RU" sz="1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Материально-техническое оснащение </a:t>
            </a:r>
            <a:endParaRPr lang="en-US" altLang="ru-RU" sz="18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Рисунок 12" descr="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0844" y="4279950"/>
            <a:ext cx="2500959" cy="169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199"/>
          <p:cNvSpPr>
            <a:spLocks noChangeArrowheads="1"/>
          </p:cNvSpPr>
          <p:nvPr/>
        </p:nvSpPr>
        <p:spPr bwMode="auto">
          <a:xfrm>
            <a:off x="0" y="0"/>
            <a:ext cx="10080625" cy="8255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r>
              <a:rPr kumimoji="0" lang="ru-RU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Команда проекта / Университет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55" y="1542276"/>
            <a:ext cx="4831939" cy="2543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200"/>
          <p:cNvSpPr>
            <a:spLocks noChangeArrowheads="1"/>
          </p:cNvSpPr>
          <p:nvPr/>
        </p:nvSpPr>
        <p:spPr bwMode="auto">
          <a:xfrm>
            <a:off x="0" y="6946900"/>
            <a:ext cx="10079038" cy="6096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10" name="Shape 387"/>
          <p:cNvPicPr preferRelativeResize="0">
            <a:picLocks noChangeAspect="1" noChangeArrowheads="1"/>
          </p:cNvPicPr>
          <p:nvPr/>
        </p:nvPicPr>
        <p:blipFill>
          <a:blip r:embed="rId4"/>
          <a:srcRect l="4781" t="3191" r="-4781" b="-3189"/>
          <a:stretch>
            <a:fillRect/>
          </a:stretch>
        </p:blipFill>
        <p:spPr bwMode="auto">
          <a:xfrm>
            <a:off x="7540985" y="4280552"/>
            <a:ext cx="2301609" cy="1726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219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431006" y="1661634"/>
            <a:ext cx="9217025" cy="5016758"/>
          </a:xfrm>
          <a:prstGeom prst="rect">
            <a:avLst/>
          </a:prstGeom>
          <a:solidFill>
            <a:schemeClr val="bg1">
              <a:alpha val="56862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007577" eaLnBrk="0" hangingPunct="0"/>
            <a:r>
              <a:rPr lang="ru-RU" alt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Опыт проведения научных работ коллективом университета составляет за период 2012-2022 гг. 57 научных проектов на общую сумму, превышающую 648 000 тыс. руб.</a:t>
            </a:r>
          </a:p>
          <a:p>
            <a:pPr algn="just" defTabSz="1007577" eaLnBrk="0" hangingPunct="0"/>
            <a:r>
              <a:rPr lang="ru-RU" alt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том числе НИР по заказу Российского фонда фундаментальных исследований (РФФИ), Российский научный фонд (РНФ), ООО «НИИ транспорта нефти и нефтепродуктов», Министерство образования и науки РФ (</a:t>
            </a:r>
            <a:r>
              <a:rPr lang="ru-RU" altLang="ru-RU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Минобрнауки</a:t>
            </a:r>
            <a:r>
              <a:rPr lang="ru-RU" alt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РФ) и другие организации.</a:t>
            </a:r>
          </a:p>
          <a:p>
            <a:pPr algn="just" defTabSz="1007577" eaLnBrk="0" hangingPunct="0"/>
            <a:endParaRPr lang="ru-RU" alt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1007577" eaLnBrk="0" hangingPunct="0"/>
            <a:r>
              <a:rPr lang="ru-RU" alt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направления НИР:</a:t>
            </a:r>
          </a:p>
          <a:p>
            <a:pPr marL="285750" indent="-285750" algn="just" defTabSz="1007577" eaLnBrk="0" hangingPunct="0">
              <a:buFontTx/>
              <a:buChar char="-"/>
            </a:pPr>
            <a:r>
              <a:rPr lang="ru-RU" alt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новых методов и технологий обработки, анализа и применения спутниковых данных для исследования и мониторинга физического состояния океана и атмосферы, оценок антропогенного воздействия, а так же наблюдения и прогноза опасных природных явлений и оценок их воздействия на деятельность человека и окружающую среду (Мега-грант);</a:t>
            </a:r>
          </a:p>
          <a:p>
            <a:pPr marL="285750" indent="-285750" algn="just" defTabSz="1007577" eaLnBrk="0" hangingPunct="0">
              <a:buFontTx/>
              <a:buChar char="-"/>
            </a:pPr>
            <a:r>
              <a:rPr lang="ru-RU" alt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Исследование физических, химических и биологических процессов в атмосфере и гидросфере в условиях изменения климата и антропогенных воздействий;</a:t>
            </a:r>
          </a:p>
          <a:p>
            <a:pPr marL="285750" indent="-285750" algn="just" defTabSz="1007577" eaLnBrk="0" hangingPunct="0">
              <a:buFontTx/>
              <a:buChar char="-"/>
            </a:pPr>
            <a:r>
              <a:rPr lang="ru-RU" alt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Связанность территории Российской Федерации за счет создания интеллектуальных транспортных и телекоммуникационных систем, а также занятия и удержания лидерских позиций в создании международных транспортно-логистических систем, освоении и использовании космического и воздушного пространства, Мирового океана, Арктики и Антарктики;</a:t>
            </a:r>
          </a:p>
          <a:p>
            <a:pPr marL="285750" indent="-285750" algn="just" defTabSz="1007577" eaLnBrk="0" hangingPunct="0">
              <a:buFontTx/>
              <a:buChar char="-"/>
            </a:pPr>
            <a:r>
              <a:rPr lang="ru-RU" alt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Диагностика и моделирование экстремальных событий в зимней стратосфере северного полушария и их влияние на процессы </a:t>
            </a:r>
            <a:r>
              <a:rPr lang="ru-RU" altLang="ru-RU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стратосферно</a:t>
            </a:r>
            <a:r>
              <a:rPr lang="ru-RU" alt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-тропосферного взаимодействия.</a:t>
            </a:r>
          </a:p>
          <a:p>
            <a:pPr marL="285750" indent="-285750" algn="just" defTabSz="1007577" eaLnBrk="0" hangingPunct="0">
              <a:buFontTx/>
              <a:buChar char="-"/>
            </a:pP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2243358" y="1010824"/>
            <a:ext cx="5593909" cy="39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07577" eaLnBrk="0" hangingPunct="0"/>
            <a:r>
              <a:rPr lang="ru-RU" altLang="ru-RU" sz="198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Научные исследования </a:t>
            </a:r>
            <a:endParaRPr lang="en-US" altLang="ru-RU" sz="1983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hape 199"/>
          <p:cNvSpPr>
            <a:spLocks noChangeArrowheads="1"/>
          </p:cNvSpPr>
          <p:nvPr/>
        </p:nvSpPr>
        <p:spPr bwMode="auto">
          <a:xfrm>
            <a:off x="0" y="0"/>
            <a:ext cx="10080625" cy="8255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r>
              <a:rPr kumimoji="0" lang="ru-RU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Команда проекта / Университет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5" name="Shape 200"/>
          <p:cNvSpPr>
            <a:spLocks noChangeArrowheads="1"/>
          </p:cNvSpPr>
          <p:nvPr/>
        </p:nvSpPr>
        <p:spPr bwMode="auto">
          <a:xfrm>
            <a:off x="0" y="6946900"/>
            <a:ext cx="10079038" cy="6096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1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3600152" y="1155364"/>
            <a:ext cx="6120680" cy="4704301"/>
          </a:xfrm>
          <a:prstGeom prst="rect">
            <a:avLst/>
          </a:prstGeom>
          <a:solidFill>
            <a:schemeClr val="bg1">
              <a:alpha val="56862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defTabSz="1007577" eaLnBrk="0" hangingPunct="0">
              <a:buAutoNum type="arabicPeriod"/>
            </a:pPr>
            <a:r>
              <a:rPr lang="ru-RU" altLang="ru-RU" sz="176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Истомин Евгений Петрович </a:t>
            </a:r>
            <a:r>
              <a:rPr lang="ru-RU" altLang="ru-RU" sz="176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доктор технических наук, профессор, директор Института  			    информационных систем и </a:t>
            </a:r>
            <a:r>
              <a:rPr lang="ru-RU" altLang="ru-RU" sz="1763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геотехнологий</a:t>
            </a:r>
            <a:r>
              <a:rPr lang="ru-RU" altLang="ru-RU" sz="176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defTabSz="1007577" eaLnBrk="0" hangingPunct="0">
              <a:buAutoNum type="arabicPeriod"/>
            </a:pPr>
            <a:r>
              <a:rPr lang="ru-RU" altLang="ru-RU" sz="176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Тимофеева Анна Гарниковна </a:t>
            </a:r>
            <a:r>
              <a:rPr lang="ru-RU" altLang="ru-RU" sz="176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кандидат географических наук, директор Института 			       непрерывного образования</a:t>
            </a:r>
            <a:r>
              <a:rPr lang="ru-RU" altLang="ru-RU" sz="1763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endParaRPr lang="ru-RU" altLang="ru-RU" sz="1763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1007577" eaLnBrk="0" hangingPunct="0">
              <a:buAutoNum type="arabicPeriod"/>
            </a:pPr>
            <a:r>
              <a:rPr lang="ru-RU" altLang="ru-RU" sz="1763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Колбина</a:t>
            </a:r>
            <a:r>
              <a:rPr lang="ru-RU" altLang="ru-RU" sz="176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Ольга Владимировна </a:t>
            </a:r>
            <a:r>
              <a:rPr lang="ru-RU" altLang="ru-RU" sz="176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кандидат технических наук, доцент кафедры       			          прикладной информатики.</a:t>
            </a:r>
          </a:p>
          <a:p>
            <a:pPr marL="342900" indent="-342900" defTabSz="1007577" eaLnBrk="0" hangingPunct="0">
              <a:buAutoNum type="arabicPeriod"/>
            </a:pPr>
            <a:r>
              <a:rPr lang="ru-RU" altLang="ru-RU" sz="176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Викторова Наталья Владимировна </a:t>
            </a:r>
            <a:r>
              <a:rPr lang="ru-RU" altLang="ru-RU" sz="176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кандидат технических наук, доцент кафедры 			                  инженерной гидрологии.</a:t>
            </a:r>
          </a:p>
          <a:p>
            <a:pPr marL="342900" indent="-342900" defTabSz="1007577" eaLnBrk="0" hangingPunct="0">
              <a:buAutoNum type="arabicPeriod"/>
            </a:pPr>
            <a:r>
              <a:rPr lang="ru-RU" altLang="ru-RU" sz="1763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Тенилова</a:t>
            </a:r>
            <a:r>
              <a:rPr lang="ru-RU" altLang="ru-RU" sz="176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Ольга Валерьевна </a:t>
            </a:r>
            <a:r>
              <a:rPr lang="ru-RU" altLang="ru-RU" sz="176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старший преподаватель кафедры метеорологии,  				     </a:t>
            </a:r>
            <a:r>
              <a:rPr lang="ru-RU" altLang="ru-RU" sz="1763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климатологиии</a:t>
            </a:r>
            <a:r>
              <a:rPr lang="ru-RU" altLang="ru-RU" sz="176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охраны атмосферы.</a:t>
            </a:r>
          </a:p>
          <a:p>
            <a:pPr marL="342900" indent="-342900" defTabSz="1007577" eaLnBrk="0" hangingPunct="0">
              <a:buAutoNum type="arabicPeriod"/>
            </a:pPr>
            <a:r>
              <a:rPr lang="ru-RU" altLang="ru-RU" sz="1763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Силина Инна Игоревна </a:t>
            </a:r>
            <a:r>
              <a:rPr lang="ru-RU" altLang="ru-RU" sz="176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директор центра сопровождения проектов и программ.</a:t>
            </a:r>
          </a:p>
        </p:txBody>
      </p:sp>
      <p:sp>
        <p:nvSpPr>
          <p:cNvPr id="9" name="Shape 199"/>
          <p:cNvSpPr>
            <a:spLocks noChangeArrowheads="1"/>
          </p:cNvSpPr>
          <p:nvPr/>
        </p:nvSpPr>
        <p:spPr bwMode="auto">
          <a:xfrm>
            <a:off x="0" y="0"/>
            <a:ext cx="10080625" cy="8255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r>
              <a:rPr kumimoji="0" lang="ru-RU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Команда проекта / люди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4" name="Shape 200"/>
          <p:cNvSpPr>
            <a:spLocks noChangeArrowheads="1"/>
          </p:cNvSpPr>
          <p:nvPr/>
        </p:nvSpPr>
        <p:spPr bwMode="auto">
          <a:xfrm>
            <a:off x="0" y="6946900"/>
            <a:ext cx="10079038" cy="6096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1026" name="Picture 2" descr="РГГМУ | Собы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1155364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3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hape 198"/>
          <p:cNvSpPr txBox="1">
            <a:spLocks noChangeArrowheads="1"/>
          </p:cNvSpPr>
          <p:nvPr/>
        </p:nvSpPr>
        <p:spPr bwMode="auto">
          <a:xfrm>
            <a:off x="431800" y="969665"/>
            <a:ext cx="9289032" cy="568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Font typeface="Arial" charset="0"/>
              <a:buNone/>
            </a:pPr>
            <a:endParaRPr lang="ru-RU" sz="2000" b="1" dirty="0">
              <a:solidFill>
                <a:schemeClr val="bg2"/>
              </a:solidFill>
              <a:latin typeface="+mn-lt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z="20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Формирование погодоориентированного мышления у молодежи</a:t>
            </a:r>
            <a:r>
              <a:rPr lang="ru-RU" sz="20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, интереса к исследованию окружающей среды в условиях необходимости  адаптации к изменению климата, достижения целей устойчивого развития через повестку рационального природопользования и обеспечения Национальной безопасности с  использованием современных информационных технологий.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Font typeface="Arial" charset="0"/>
              <a:buChar char="•"/>
            </a:pPr>
            <a:endParaRPr lang="ru-RU" sz="2000" dirty="0">
              <a:solidFill>
                <a:schemeClr val="bg2"/>
              </a:solidFill>
              <a:latin typeface="+mn-lt"/>
              <a:cs typeface="Times New Roman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z="20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Разработка и применение цифровых решений в сфере гидрометеорологии и мониторинга окружающей среды по отраслям</a:t>
            </a:r>
            <a:r>
              <a:rPr lang="ru-RU" sz="20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. Применение на практике современных достижений науки и техники в области искусственного интеллекта, создание и работа с большими базами данных, формирование геоинформационных систем управления на основе передовых научно-технологических разработок университета с участием высокотехнологичных компаний (ВТК).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Font typeface="Arial" charset="0"/>
              <a:buChar char="•"/>
            </a:pPr>
            <a:endParaRPr lang="ru-RU" sz="2000" dirty="0">
              <a:solidFill>
                <a:schemeClr val="bg2"/>
              </a:solidFill>
              <a:latin typeface="+mn-lt"/>
              <a:cs typeface="Times New Roman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z="20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bg2"/>
                </a:solidFill>
                <a:cs typeface="Times New Roman" pitchFamily="18" charset="0"/>
              </a:rPr>
              <a:t>Экологическое и климатическое просвещение</a:t>
            </a:r>
            <a:r>
              <a:rPr lang="ru-RU" sz="20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, формирование уважения в обществе к сфере гидрометеорологии и смежных с ней областях.  </a:t>
            </a:r>
            <a:endParaRPr lang="en-US" sz="2000" dirty="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8003" name="Shape 199"/>
          <p:cNvSpPr>
            <a:spLocks noChangeArrowheads="1"/>
          </p:cNvSpPr>
          <p:nvPr/>
        </p:nvSpPr>
        <p:spPr bwMode="auto">
          <a:xfrm>
            <a:off x="0" y="0"/>
            <a:ext cx="10080625" cy="8255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500" b="1" dirty="0">
                <a:solidFill>
                  <a:schemeClr val="bg1"/>
                </a:solidFill>
              </a:rPr>
              <a:t>Цели проекта</a:t>
            </a:r>
            <a:r>
              <a:rPr lang="ru-RU" b="1" dirty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128004" name="Shape 200"/>
          <p:cNvSpPr>
            <a:spLocks noChangeArrowheads="1"/>
          </p:cNvSpPr>
          <p:nvPr/>
        </p:nvSpPr>
        <p:spPr bwMode="auto">
          <a:xfrm>
            <a:off x="0" y="6946900"/>
            <a:ext cx="10079038" cy="6096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6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hape 198"/>
          <p:cNvSpPr txBox="1">
            <a:spLocks noChangeArrowheads="1"/>
          </p:cNvSpPr>
          <p:nvPr/>
        </p:nvSpPr>
        <p:spPr bwMode="auto">
          <a:xfrm>
            <a:off x="575816" y="1834034"/>
            <a:ext cx="8641753" cy="387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003366"/>
                </a:solidFill>
                <a:latin typeface="+mn-lt"/>
              </a:rPr>
              <a:t>создание единого информационного пространства в виде </a:t>
            </a:r>
            <a:r>
              <a:rPr lang="ru-RU" sz="1600" dirty="0" err="1">
                <a:solidFill>
                  <a:srgbClr val="003366"/>
                </a:solidFill>
                <a:latin typeface="+mn-lt"/>
              </a:rPr>
              <a:t>Web</a:t>
            </a:r>
            <a:r>
              <a:rPr lang="ru-RU" sz="1600" dirty="0">
                <a:solidFill>
                  <a:srgbClr val="003366"/>
                </a:solidFill>
                <a:latin typeface="+mn-lt"/>
              </a:rPr>
              <a:t>-ресурса в качестве основного центра получения, обработки и представления  информации и связи с координаторами проекта;</a:t>
            </a:r>
          </a:p>
          <a:p>
            <a:pPr marL="342900" indent="-342900" algn="just">
              <a:buClr>
                <a:srgbClr val="000000"/>
              </a:buClr>
              <a:buFont typeface="Arial" pitchFamily="34" charset="0"/>
              <a:buChar char="•"/>
            </a:pPr>
            <a:endParaRPr lang="ru-RU" sz="1600" dirty="0">
              <a:solidFill>
                <a:srgbClr val="003366"/>
              </a:solidFill>
              <a:latin typeface="+mn-lt"/>
            </a:endParaRPr>
          </a:p>
          <a:p>
            <a:pPr marL="342900" indent="-342900"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003366"/>
                </a:solidFill>
                <a:latin typeface="+mn-lt"/>
              </a:rPr>
              <a:t>развитие сети клубов ЭКОМЕТ и их сотрудничества с местными организациями, ответственными за экологический мониторинг для сбора данных;</a:t>
            </a:r>
          </a:p>
          <a:p>
            <a:pPr marL="342900" indent="-342900" algn="just">
              <a:buClr>
                <a:srgbClr val="000000"/>
              </a:buClr>
              <a:buFont typeface="Arial" pitchFamily="34" charset="0"/>
              <a:buChar char="•"/>
            </a:pPr>
            <a:endParaRPr lang="ru-RU" sz="1600" dirty="0">
              <a:solidFill>
                <a:srgbClr val="003366"/>
              </a:solidFill>
              <a:latin typeface="+mn-lt"/>
            </a:endParaRPr>
          </a:p>
          <a:p>
            <a:pPr marL="342900" indent="-342900"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003366"/>
                </a:solidFill>
                <a:latin typeface="+mn-lt"/>
              </a:rPr>
              <a:t>внедрение новых цифровых продуктов, разработанных в области искусственного интеллекта, применительно к процессам управления для устойчивого развития территорий на основе </a:t>
            </a:r>
            <a:r>
              <a:rPr lang="ru-RU" sz="1600" dirty="0" err="1">
                <a:solidFill>
                  <a:srgbClr val="003366"/>
                </a:solidFill>
                <a:latin typeface="+mn-lt"/>
              </a:rPr>
              <a:t>геотехнологий</a:t>
            </a:r>
            <a:r>
              <a:rPr lang="ru-RU" sz="1600" dirty="0">
                <a:solidFill>
                  <a:srgbClr val="003366"/>
                </a:solidFill>
                <a:latin typeface="+mn-lt"/>
              </a:rPr>
              <a:t>;</a:t>
            </a:r>
          </a:p>
          <a:p>
            <a:pPr marL="342900" indent="-342900" algn="just">
              <a:buClr>
                <a:srgbClr val="000000"/>
              </a:buClr>
              <a:buFont typeface="Arial" pitchFamily="34" charset="0"/>
              <a:buChar char="•"/>
            </a:pPr>
            <a:endParaRPr lang="ru-RU" sz="1600" dirty="0">
              <a:solidFill>
                <a:srgbClr val="003366"/>
              </a:solidFill>
              <a:latin typeface="+mn-lt"/>
            </a:endParaRPr>
          </a:p>
          <a:p>
            <a:pPr marL="342900" indent="-342900"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003366"/>
                </a:solidFill>
                <a:latin typeface="+mn-lt"/>
              </a:rPr>
              <a:t>проведение профильных НИОКР;</a:t>
            </a:r>
          </a:p>
          <a:p>
            <a:pPr marL="342900" indent="-342900" algn="just">
              <a:buClr>
                <a:srgbClr val="000000"/>
              </a:buClr>
              <a:buFont typeface="Arial" pitchFamily="34" charset="0"/>
              <a:buChar char="•"/>
            </a:pPr>
            <a:endParaRPr lang="ru-RU" sz="1600" dirty="0">
              <a:solidFill>
                <a:srgbClr val="003366"/>
              </a:solidFill>
              <a:latin typeface="+mn-lt"/>
            </a:endParaRPr>
          </a:p>
          <a:p>
            <a:pPr marL="342900" indent="-342900"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rgbClr val="003366"/>
                </a:solidFill>
                <a:latin typeface="+mn-lt"/>
              </a:rPr>
              <a:t>реализация комплекса специализированных мероприятий по вовлечению потенциальных научных кадров в области метеорологии и изменения климата на территории всех федеральных округов Российской Федерации (включая конференции, выставки, образовательные лекции, мастер-классы по профильным направлениям).</a:t>
            </a:r>
            <a:endParaRPr lang="ru-RU" sz="1600" dirty="0">
              <a:latin typeface="+mn-lt"/>
            </a:endParaRPr>
          </a:p>
        </p:txBody>
      </p:sp>
      <p:sp>
        <p:nvSpPr>
          <p:cNvPr id="131076" name="Shape 200"/>
          <p:cNvSpPr>
            <a:spLocks noChangeArrowheads="1"/>
          </p:cNvSpPr>
          <p:nvPr/>
        </p:nvSpPr>
        <p:spPr bwMode="auto">
          <a:xfrm>
            <a:off x="0" y="6874594"/>
            <a:ext cx="10079038" cy="681906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7" name="Shape 199"/>
          <p:cNvSpPr>
            <a:spLocks noChangeArrowheads="1"/>
          </p:cNvSpPr>
          <p:nvPr/>
        </p:nvSpPr>
        <p:spPr bwMode="auto">
          <a:xfrm>
            <a:off x="0" y="0"/>
            <a:ext cx="10080625" cy="8255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2600" b="1" dirty="0">
                <a:solidFill>
                  <a:schemeClr val="bg1"/>
                </a:solidFill>
                <a:latin typeface="+mn-lt"/>
              </a:rPr>
              <a:t>Основные направления деятельности ЭКОМЕТ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hape 198"/>
          <p:cNvSpPr txBox="1">
            <a:spLocks noChangeArrowheads="1"/>
          </p:cNvSpPr>
          <p:nvPr/>
        </p:nvSpPr>
        <p:spPr bwMode="auto">
          <a:xfrm>
            <a:off x="575023" y="669336"/>
            <a:ext cx="8928992" cy="53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buClr>
                <a:srgbClr val="000000"/>
              </a:buClr>
            </a:pPr>
            <a:endParaRPr lang="ru-RU" sz="22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Создание единого информационного пространства и единой базы данных </a:t>
            </a:r>
            <a:r>
              <a:rPr lang="ru-RU" sz="2200" dirty="0" err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гидрометинформации</a:t>
            </a:r>
            <a:endParaRPr lang="ru-RU" sz="22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технологического производства мелкосерийной продукции бытовых метеостанций</a:t>
            </a:r>
          </a:p>
          <a:p>
            <a:pPr algn="just">
              <a:buClr>
                <a:srgbClr val="000000"/>
              </a:buClr>
            </a:pPr>
            <a:r>
              <a:rPr lang="ru-RU" sz="22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профильных НИОКР.</a:t>
            </a: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Обучение персонала.</a:t>
            </a: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Реализация </a:t>
            </a:r>
            <a:r>
              <a:rPr lang="ru-RU" sz="2200" dirty="0" err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профориентационных</a:t>
            </a:r>
            <a:r>
              <a:rPr lang="ru-RU" sz="22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образовательных программ различных уровней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Информационная поддержка проекта ( выставки, конференции, освещение в СМИ, </a:t>
            </a:r>
            <a:r>
              <a:rPr lang="ru-RU" sz="2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соцсетях</a:t>
            </a: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Shape 199"/>
          <p:cNvSpPr>
            <a:spLocks noChangeArrowheads="1"/>
          </p:cNvSpPr>
          <p:nvPr/>
        </p:nvSpPr>
        <p:spPr bwMode="auto">
          <a:xfrm>
            <a:off x="0" y="0"/>
            <a:ext cx="10080625" cy="825500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500" b="1" dirty="0">
                <a:solidFill>
                  <a:schemeClr val="bg1"/>
                </a:solidFill>
                <a:latin typeface="+mn-lt"/>
              </a:rPr>
              <a:t>Мероприятия проекта </a:t>
            </a:r>
          </a:p>
        </p:txBody>
      </p:sp>
      <p:sp>
        <p:nvSpPr>
          <p:cNvPr id="8" name="Shape 200"/>
          <p:cNvSpPr>
            <a:spLocks noChangeArrowheads="1"/>
          </p:cNvSpPr>
          <p:nvPr/>
        </p:nvSpPr>
        <p:spPr bwMode="auto">
          <a:xfrm>
            <a:off x="0" y="6874594"/>
            <a:ext cx="10079038" cy="681906"/>
          </a:xfrm>
          <a:prstGeom prst="rect">
            <a:avLst/>
          </a:prstGeom>
          <a:solidFill>
            <a:srgbClr val="003366"/>
          </a:solidFill>
          <a:ln w="9525">
            <a:solidFill>
              <a:srgbClr val="3465A4"/>
            </a:solidFill>
            <a:round/>
            <a:headEnd type="none" w="sm" len="sm"/>
            <a:tailEnd type="none" w="sm" len="sm"/>
          </a:ln>
        </p:spPr>
        <p:txBody>
          <a:bodyPr lIns="91400" tIns="91400" rIns="91400" bIns="914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32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751</Words>
  <Application>Microsoft Office PowerPoint</Application>
  <PresentationFormat>Произвольный</PresentationFormat>
  <Paragraphs>138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Raleway</vt:lpstr>
      <vt:lpstr>Times New Roman</vt:lpstr>
      <vt:lpstr>Office Theme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 Игоревна Силина</dc:creator>
  <cp:lastModifiedBy>Анна Гарниковна Тимофеева</cp:lastModifiedBy>
  <cp:revision>84</cp:revision>
  <dcterms:modified xsi:type="dcterms:W3CDTF">2023-04-11T10:59:47Z</dcterms:modified>
</cp:coreProperties>
</file>